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1.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5" d="100"/>
          <a:sy n="75" d="100"/>
        </p:scale>
        <p:origin x="49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Windows\Desktop\titanicData.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3"/>
          <c:order val="0"/>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35CF-43B2-A448-8790A94DAA1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35CF-43B2-A448-8790A94DAA15}"/>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35CF-43B2-A448-8790A94DAA15}"/>
              </c:ext>
            </c:extLst>
          </c:dPt>
          <c:dLbls>
            <c:spPr>
              <a:noFill/>
              <a:ln>
                <a:noFill/>
              </a:ln>
              <a:effectLst/>
            </c:spPr>
            <c:txPr>
              <a:bodyPr rot="0" spcFirstLastPara="1" vertOverflow="ellipsis" vert="horz" wrap="square" lIns="38100" tIns="19050" rIns="38100" bIns="19050" anchor="ctr" anchorCtr="1">
                <a:spAutoFit/>
              </a:bodyPr>
              <a:lstStyle/>
              <a:p>
                <a:pPr>
                  <a:defRPr sz="2400" b="1" i="0" u="none" strike="noStrike" kern="1200" baseline="0">
                    <a:solidFill>
                      <a:schemeClr val="lt1"/>
                    </a:solidFill>
                    <a:latin typeface="+mn-lt"/>
                    <a:ea typeface="+mn-ea"/>
                    <a:cs typeface="+mn-cs"/>
                  </a:defRPr>
                </a:pPr>
                <a:endParaRPr lang="es-E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'Tablas Cualitativas'!$R$5:$R$7</c:f>
              <c:strCache>
                <c:ptCount val="3"/>
                <c:pt idx="0">
                  <c:v>Primera clase</c:v>
                </c:pt>
                <c:pt idx="1">
                  <c:v>Segunda clase</c:v>
                </c:pt>
                <c:pt idx="2">
                  <c:v>Tercera clase</c:v>
                </c:pt>
              </c:strCache>
            </c:strRef>
          </c:cat>
          <c:val>
            <c:numRef>
              <c:f>'Tablas Cualitativas'!$V$5:$V$7</c:f>
              <c:numCache>
                <c:formatCode>0.00%</c:formatCode>
                <c:ptCount val="3"/>
                <c:pt idx="0">
                  <c:v>0.24071991001124859</c:v>
                </c:pt>
                <c:pt idx="1">
                  <c:v>0.20697412823397077</c:v>
                </c:pt>
                <c:pt idx="2">
                  <c:v>0.55230596175478064</c:v>
                </c:pt>
              </c:numCache>
            </c:numRef>
          </c:val>
          <c:extLst>
            <c:ext xmlns:c16="http://schemas.microsoft.com/office/drawing/2014/chart" uri="{C3380CC4-5D6E-409C-BE32-E72D297353CC}">
              <c16:uniqueId val="{00000006-35CF-43B2-A448-8790A94DAA15}"/>
            </c:ext>
          </c:extLst>
        </c:ser>
        <c:ser>
          <c:idx val="4"/>
          <c:order val="1"/>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8-35CF-43B2-A448-8790A94DAA1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A-35CF-43B2-A448-8790A94DAA15}"/>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'Tablas Cualitativas'!$R$5:$R$7</c:f>
              <c:strCache>
                <c:ptCount val="3"/>
                <c:pt idx="0">
                  <c:v>Primera clase</c:v>
                </c:pt>
                <c:pt idx="1">
                  <c:v>Segunda clase</c:v>
                </c:pt>
                <c:pt idx="2">
                  <c:v>Tercera clase</c:v>
                </c:pt>
              </c:strCache>
            </c:strRef>
          </c:cat>
          <c:val>
            <c:numRef>
              <c:f>'Tablas Cualitativas'!$F$5:$F$6</c:f>
              <c:numCache>
                <c:formatCode>0.00</c:formatCode>
                <c:ptCount val="2"/>
                <c:pt idx="0">
                  <c:v>0.61754780652418451</c:v>
                </c:pt>
                <c:pt idx="1">
                  <c:v>0.38245219347581555</c:v>
                </c:pt>
              </c:numCache>
            </c:numRef>
          </c:val>
          <c:extLst>
            <c:ext xmlns:c16="http://schemas.microsoft.com/office/drawing/2014/chart" uri="{C3380CC4-5D6E-409C-BE32-E72D297353CC}">
              <c16:uniqueId val="{0000000B-35CF-43B2-A448-8790A94DAA15}"/>
            </c:ext>
          </c:extLst>
        </c:ser>
        <c:ser>
          <c:idx val="5"/>
          <c:order val="2"/>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D-35CF-43B2-A448-8790A94DAA1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F-35CF-43B2-A448-8790A94DAA15}"/>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'Tablas Cualitativas'!$R$5:$R$7</c:f>
              <c:strCache>
                <c:ptCount val="3"/>
                <c:pt idx="0">
                  <c:v>Primera clase</c:v>
                </c:pt>
                <c:pt idx="1">
                  <c:v>Segunda clase</c:v>
                </c:pt>
                <c:pt idx="2">
                  <c:v>Tercera clase</c:v>
                </c:pt>
              </c:strCache>
            </c:strRef>
          </c:cat>
          <c:val>
            <c:numRef>
              <c:f>'Tablas Cualitativas'!$G$5:$G$6</c:f>
              <c:numCache>
                <c:formatCode>0.00%</c:formatCode>
                <c:ptCount val="2"/>
                <c:pt idx="0">
                  <c:v>0.61754780652418451</c:v>
                </c:pt>
                <c:pt idx="1">
                  <c:v>0.38245219347581555</c:v>
                </c:pt>
              </c:numCache>
            </c:numRef>
          </c:val>
          <c:extLst>
            <c:ext xmlns:c16="http://schemas.microsoft.com/office/drawing/2014/chart" uri="{C3380CC4-5D6E-409C-BE32-E72D297353CC}">
              <c16:uniqueId val="{00000010-35CF-43B2-A448-8790A94DAA15}"/>
            </c:ext>
          </c:extLst>
        </c:ser>
        <c:ser>
          <c:idx val="0"/>
          <c:order val="3"/>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12-35CF-43B2-A448-8790A94DAA1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14-35CF-43B2-A448-8790A94DAA15}"/>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'Tablas Cualitativas'!$R$5:$R$7</c:f>
              <c:strCache>
                <c:ptCount val="3"/>
                <c:pt idx="0">
                  <c:v>Primera clase</c:v>
                </c:pt>
                <c:pt idx="1">
                  <c:v>Segunda clase</c:v>
                </c:pt>
                <c:pt idx="2">
                  <c:v>Tercera clase</c:v>
                </c:pt>
              </c:strCache>
            </c:strRef>
          </c:cat>
          <c:val>
            <c:numRef>
              <c:f>'Tablas Cualitativas'!$E$5:$E$6</c:f>
              <c:numCache>
                <c:formatCode>General</c:formatCode>
                <c:ptCount val="2"/>
                <c:pt idx="0">
                  <c:v>549</c:v>
                </c:pt>
                <c:pt idx="1">
                  <c:v>340</c:v>
                </c:pt>
              </c:numCache>
            </c:numRef>
          </c:val>
          <c:extLst>
            <c:ext xmlns:c16="http://schemas.microsoft.com/office/drawing/2014/chart" uri="{C3380CC4-5D6E-409C-BE32-E72D297353CC}">
              <c16:uniqueId val="{00000015-35CF-43B2-A448-8790A94DAA15}"/>
            </c:ext>
          </c:extLst>
        </c:ser>
        <c:ser>
          <c:idx val="1"/>
          <c:order val="4"/>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17-35CF-43B2-A448-8790A94DAA1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19-35CF-43B2-A448-8790A94DAA15}"/>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'Tablas Cualitativas'!$R$5:$R$7</c:f>
              <c:strCache>
                <c:ptCount val="3"/>
                <c:pt idx="0">
                  <c:v>Primera clase</c:v>
                </c:pt>
                <c:pt idx="1">
                  <c:v>Segunda clase</c:v>
                </c:pt>
                <c:pt idx="2">
                  <c:v>Tercera clase</c:v>
                </c:pt>
              </c:strCache>
            </c:strRef>
          </c:cat>
          <c:val>
            <c:numRef>
              <c:f>'Tablas Cualitativas'!$F$5:$F$6</c:f>
              <c:numCache>
                <c:formatCode>0.00</c:formatCode>
                <c:ptCount val="2"/>
                <c:pt idx="0">
                  <c:v>0.61754780652418451</c:v>
                </c:pt>
                <c:pt idx="1">
                  <c:v>0.38245219347581555</c:v>
                </c:pt>
              </c:numCache>
            </c:numRef>
          </c:val>
          <c:extLst>
            <c:ext xmlns:c16="http://schemas.microsoft.com/office/drawing/2014/chart" uri="{C3380CC4-5D6E-409C-BE32-E72D297353CC}">
              <c16:uniqueId val="{0000001A-35CF-43B2-A448-8790A94DAA15}"/>
            </c:ext>
          </c:extLst>
        </c:ser>
        <c:ser>
          <c:idx val="2"/>
          <c:order val="5"/>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1C-35CF-43B2-A448-8790A94DAA1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1E-35CF-43B2-A448-8790A94DAA15}"/>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'Tablas Cualitativas'!$R$5:$R$7</c:f>
              <c:strCache>
                <c:ptCount val="3"/>
                <c:pt idx="0">
                  <c:v>Primera clase</c:v>
                </c:pt>
                <c:pt idx="1">
                  <c:v>Segunda clase</c:v>
                </c:pt>
                <c:pt idx="2">
                  <c:v>Tercera clase</c:v>
                </c:pt>
              </c:strCache>
            </c:strRef>
          </c:cat>
          <c:val>
            <c:numRef>
              <c:f>'Tablas Cualitativas'!$G$5:$G$6</c:f>
              <c:numCache>
                <c:formatCode>0.00%</c:formatCode>
                <c:ptCount val="2"/>
                <c:pt idx="0">
                  <c:v>0.61754780652418451</c:v>
                </c:pt>
                <c:pt idx="1">
                  <c:v>0.38245219347581555</c:v>
                </c:pt>
              </c:numCache>
            </c:numRef>
          </c:val>
          <c:extLst>
            <c:ext xmlns:c16="http://schemas.microsoft.com/office/drawing/2014/chart" uri="{C3380CC4-5D6E-409C-BE32-E72D297353CC}">
              <c16:uniqueId val="{0000001F-35CF-43B2-A448-8790A94DAA15}"/>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legendEntry>
        <c:idx val="0"/>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legendEntry>
      <c:legendEntry>
        <c:idx val="1"/>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legend>
    <c:plotVisOnly val="1"/>
    <c:dispBlanksAs val="gap"/>
    <c:showDLblsOverMax val="0"/>
    <c:extLst/>
  </c:chart>
  <c:spPr>
    <a:noFill/>
    <a:ln>
      <a:noFill/>
    </a:ln>
    <a:effectLst/>
  </c:spPr>
  <c:txPr>
    <a:bodyPr/>
    <a:lstStyle/>
    <a:p>
      <a:pPr>
        <a:defRPr/>
      </a:pPr>
      <a:endParaRPr lang="es-E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4255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notesSlide" Target="../notesSlides/notesSlide10.xml"/><Relationship Id="rId7" Type="http://schemas.openxmlformats.org/officeDocument/2006/relationships/image" Target="../media/image90.png"/><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89.png"/><Relationship Id="rId11" Type="http://schemas.microsoft.com/office/2007/relationships/hdphoto" Target="../media/hdphoto2.wdp"/><Relationship Id="rId5" Type="http://schemas.openxmlformats.org/officeDocument/2006/relationships/image" Target="../media/image7.png"/><Relationship Id="rId10" Type="http://schemas.openxmlformats.org/officeDocument/2006/relationships/image" Target="../media/image93.png"/><Relationship Id="rId4" Type="http://schemas.openxmlformats.org/officeDocument/2006/relationships/image" Target="../media/image6.png"/><Relationship Id="rId9" Type="http://schemas.openxmlformats.org/officeDocument/2006/relationships/image" Target="../media/image92.png"/></Relationships>
</file>

<file path=ppt/slides/_rels/slide11.xml.rels><?xml version="1.0" encoding="UTF-8" standalone="yes"?>
<Relationships xmlns="http://schemas.openxmlformats.org/package/2006/relationships"><Relationship Id="rId8" Type="http://schemas.openxmlformats.org/officeDocument/2006/relationships/image" Target="../media/image97.png"/><Relationship Id="rId13" Type="http://schemas.openxmlformats.org/officeDocument/2006/relationships/image" Target="../media/image102.png"/><Relationship Id="rId18" Type="http://schemas.openxmlformats.org/officeDocument/2006/relationships/image" Target="../media/image107.png"/><Relationship Id="rId3" Type="http://schemas.openxmlformats.org/officeDocument/2006/relationships/image" Target="../media/image6.png"/><Relationship Id="rId7" Type="http://schemas.openxmlformats.org/officeDocument/2006/relationships/image" Target="../media/image96.png"/><Relationship Id="rId12" Type="http://schemas.openxmlformats.org/officeDocument/2006/relationships/image" Target="../media/image101.png"/><Relationship Id="rId17" Type="http://schemas.openxmlformats.org/officeDocument/2006/relationships/image" Target="../media/image106.png"/><Relationship Id="rId2" Type="http://schemas.openxmlformats.org/officeDocument/2006/relationships/notesSlide" Target="../notesSlides/notesSlide11.xml"/><Relationship Id="rId16" Type="http://schemas.openxmlformats.org/officeDocument/2006/relationships/image" Target="../media/image105.png"/><Relationship Id="rId1" Type="http://schemas.openxmlformats.org/officeDocument/2006/relationships/slideLayout" Target="../slideLayouts/slideLayout1.xml"/><Relationship Id="rId6" Type="http://schemas.openxmlformats.org/officeDocument/2006/relationships/image" Target="../media/image95.png"/><Relationship Id="rId11" Type="http://schemas.openxmlformats.org/officeDocument/2006/relationships/image" Target="../media/image100.png"/><Relationship Id="rId5" Type="http://schemas.openxmlformats.org/officeDocument/2006/relationships/image" Target="../media/image94.png"/><Relationship Id="rId15" Type="http://schemas.openxmlformats.org/officeDocument/2006/relationships/image" Target="../media/image104.png"/><Relationship Id="rId10" Type="http://schemas.openxmlformats.org/officeDocument/2006/relationships/image" Target="../media/image99.png"/><Relationship Id="rId4" Type="http://schemas.openxmlformats.org/officeDocument/2006/relationships/image" Target="../media/image7.png"/><Relationship Id="rId9" Type="http://schemas.openxmlformats.org/officeDocument/2006/relationships/image" Target="../media/image98.png"/><Relationship Id="rId14" Type="http://schemas.openxmlformats.org/officeDocument/2006/relationships/image" Target="../media/image103.png"/></Relationships>
</file>

<file path=ppt/slides/_rels/slide12.xml.rels><?xml version="1.0" encoding="UTF-8" standalone="yes"?>
<Relationships xmlns="http://schemas.openxmlformats.org/package/2006/relationships"><Relationship Id="rId8" Type="http://schemas.openxmlformats.org/officeDocument/2006/relationships/image" Target="../media/image110.png"/><Relationship Id="rId13" Type="http://schemas.openxmlformats.org/officeDocument/2006/relationships/image" Target="../media/image114.png"/><Relationship Id="rId3" Type="http://schemas.openxmlformats.org/officeDocument/2006/relationships/image" Target="../media/image2.png"/><Relationship Id="rId7" Type="http://schemas.openxmlformats.org/officeDocument/2006/relationships/image" Target="../media/image109.png"/><Relationship Id="rId12" Type="http://schemas.openxmlformats.org/officeDocument/2006/relationships/image" Target="../media/image113.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08.png"/><Relationship Id="rId11" Type="http://schemas.openxmlformats.org/officeDocument/2006/relationships/image" Target="../media/image112.png"/><Relationship Id="rId5" Type="http://schemas.openxmlformats.org/officeDocument/2006/relationships/image" Target="../media/image7.png"/><Relationship Id="rId15" Type="http://schemas.openxmlformats.org/officeDocument/2006/relationships/image" Target="../media/image116.png"/><Relationship Id="rId10" Type="http://schemas.microsoft.com/office/2007/relationships/hdphoto" Target="../media/hdphoto3.wdp"/><Relationship Id="rId4" Type="http://schemas.openxmlformats.org/officeDocument/2006/relationships/image" Target="../media/image3.png"/><Relationship Id="rId9" Type="http://schemas.openxmlformats.org/officeDocument/2006/relationships/image" Target="../media/image111.png"/><Relationship Id="rId14" Type="http://schemas.openxmlformats.org/officeDocument/2006/relationships/image" Target="../media/image115.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6.png"/><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7.png"/><Relationship Id="rId9" Type="http://schemas.openxmlformats.org/officeDocument/2006/relationships/image" Target="../media/image19.png"/><Relationship Id="rId14" Type="http://schemas.openxmlformats.org/officeDocument/2006/relationships/image" Target="../media/image24.png"/></Relationships>
</file>

<file path=ppt/slides/_rels/slide4.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3.png"/><Relationship Id="rId18" Type="http://schemas.openxmlformats.org/officeDocument/2006/relationships/image" Target="../media/image38.png"/><Relationship Id="rId3" Type="http://schemas.openxmlformats.org/officeDocument/2006/relationships/image" Target="../media/image6.png"/><Relationship Id="rId21" Type="http://schemas.openxmlformats.org/officeDocument/2006/relationships/image" Target="../media/image41.png"/><Relationship Id="rId7" Type="http://schemas.openxmlformats.org/officeDocument/2006/relationships/image" Target="../media/image27.png"/><Relationship Id="rId12" Type="http://schemas.openxmlformats.org/officeDocument/2006/relationships/image" Target="../media/image32.png"/><Relationship Id="rId17" Type="http://schemas.openxmlformats.org/officeDocument/2006/relationships/image" Target="../media/image37.png"/><Relationship Id="rId2" Type="http://schemas.openxmlformats.org/officeDocument/2006/relationships/notesSlide" Target="../notesSlides/notesSlide4.xml"/><Relationship Id="rId16" Type="http://schemas.openxmlformats.org/officeDocument/2006/relationships/image" Target="../media/image36.png"/><Relationship Id="rId20" Type="http://schemas.openxmlformats.org/officeDocument/2006/relationships/image" Target="../media/image40.png"/><Relationship Id="rId1" Type="http://schemas.openxmlformats.org/officeDocument/2006/relationships/slideLayout" Target="../slideLayouts/slideLayout1.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25.png"/><Relationship Id="rId15" Type="http://schemas.openxmlformats.org/officeDocument/2006/relationships/image" Target="../media/image35.png"/><Relationship Id="rId10" Type="http://schemas.openxmlformats.org/officeDocument/2006/relationships/image" Target="../media/image30.png"/><Relationship Id="rId19" Type="http://schemas.openxmlformats.org/officeDocument/2006/relationships/image" Target="../media/image39.png"/><Relationship Id="rId4" Type="http://schemas.openxmlformats.org/officeDocument/2006/relationships/image" Target="../media/image7.png"/><Relationship Id="rId9" Type="http://schemas.openxmlformats.org/officeDocument/2006/relationships/image" Target="../media/image29.png"/><Relationship Id="rId14" Type="http://schemas.openxmlformats.org/officeDocument/2006/relationships/image" Target="../media/image34.png"/></Relationships>
</file>

<file path=ppt/slides/_rels/slide5.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2.png"/><Relationship Id="rId7" Type="http://schemas.openxmlformats.org/officeDocument/2006/relationships/image" Target="../media/image4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4.png"/><Relationship Id="rId5" Type="http://schemas.openxmlformats.org/officeDocument/2006/relationships/image" Target="../media/image43.png"/><Relationship Id="rId10" Type="http://schemas.openxmlformats.org/officeDocument/2006/relationships/image" Target="../media/image48.png"/><Relationship Id="rId4" Type="http://schemas.openxmlformats.org/officeDocument/2006/relationships/image" Target="../media/image7.png"/><Relationship Id="rId9" Type="http://schemas.openxmlformats.org/officeDocument/2006/relationships/image" Target="../media/image47.png"/></Relationships>
</file>

<file path=ppt/slides/_rels/slide6.xml.rels><?xml version="1.0" encoding="UTF-8" standalone="yes"?>
<Relationships xmlns="http://schemas.openxmlformats.org/package/2006/relationships"><Relationship Id="rId8" Type="http://schemas.openxmlformats.org/officeDocument/2006/relationships/image" Target="../media/image52.png"/><Relationship Id="rId13" Type="http://schemas.openxmlformats.org/officeDocument/2006/relationships/image" Target="../media/image57.png"/><Relationship Id="rId18" Type="http://schemas.microsoft.com/office/2007/relationships/hdphoto" Target="../media/hdphoto1.wdp"/><Relationship Id="rId3" Type="http://schemas.openxmlformats.org/officeDocument/2006/relationships/image" Target="../media/image6.png"/><Relationship Id="rId7" Type="http://schemas.openxmlformats.org/officeDocument/2006/relationships/image" Target="../media/image51.png"/><Relationship Id="rId12" Type="http://schemas.openxmlformats.org/officeDocument/2006/relationships/image" Target="../media/image56.png"/><Relationship Id="rId17" Type="http://schemas.openxmlformats.org/officeDocument/2006/relationships/image" Target="../media/image60.png"/><Relationship Id="rId2" Type="http://schemas.openxmlformats.org/officeDocument/2006/relationships/notesSlide" Target="../notesSlides/notesSlide6.xml"/><Relationship Id="rId16" Type="http://schemas.openxmlformats.org/officeDocument/2006/relationships/chart" Target="../charts/chart1.xml"/><Relationship Id="rId1" Type="http://schemas.openxmlformats.org/officeDocument/2006/relationships/slideLayout" Target="../slideLayouts/slideLayout1.xml"/><Relationship Id="rId6" Type="http://schemas.openxmlformats.org/officeDocument/2006/relationships/image" Target="../media/image50.png"/><Relationship Id="rId11" Type="http://schemas.openxmlformats.org/officeDocument/2006/relationships/image" Target="../media/image55.png"/><Relationship Id="rId5" Type="http://schemas.openxmlformats.org/officeDocument/2006/relationships/image" Target="../media/image49.png"/><Relationship Id="rId15" Type="http://schemas.openxmlformats.org/officeDocument/2006/relationships/image" Target="../media/image59.png"/><Relationship Id="rId10" Type="http://schemas.openxmlformats.org/officeDocument/2006/relationships/image" Target="../media/image54.png"/><Relationship Id="rId4" Type="http://schemas.openxmlformats.org/officeDocument/2006/relationships/image" Target="../media/image7.png"/><Relationship Id="rId9" Type="http://schemas.openxmlformats.org/officeDocument/2006/relationships/image" Target="../media/image53.png"/><Relationship Id="rId14" Type="http://schemas.openxmlformats.org/officeDocument/2006/relationships/image" Target="../media/image58.png"/></Relationships>
</file>

<file path=ppt/slides/_rels/slide7.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6.png"/><Relationship Id="rId7" Type="http://schemas.openxmlformats.org/officeDocument/2006/relationships/image" Target="../media/image63.png"/><Relationship Id="rId12" Type="http://schemas.openxmlformats.org/officeDocument/2006/relationships/image" Target="../media/image6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62.png"/><Relationship Id="rId11" Type="http://schemas.openxmlformats.org/officeDocument/2006/relationships/image" Target="../media/image67.png"/><Relationship Id="rId5" Type="http://schemas.openxmlformats.org/officeDocument/2006/relationships/image" Target="../media/image61.png"/><Relationship Id="rId10" Type="http://schemas.openxmlformats.org/officeDocument/2006/relationships/image" Target="../media/image66.png"/><Relationship Id="rId4" Type="http://schemas.openxmlformats.org/officeDocument/2006/relationships/image" Target="../media/image7.png"/><Relationship Id="rId9" Type="http://schemas.openxmlformats.org/officeDocument/2006/relationships/image" Target="../media/image65.png"/></Relationships>
</file>

<file path=ppt/slides/_rels/slide8.xml.rels><?xml version="1.0" encoding="UTF-8" standalone="yes"?>
<Relationships xmlns="http://schemas.openxmlformats.org/package/2006/relationships"><Relationship Id="rId8" Type="http://schemas.openxmlformats.org/officeDocument/2006/relationships/image" Target="../media/image72.png"/><Relationship Id="rId13" Type="http://schemas.openxmlformats.org/officeDocument/2006/relationships/image" Target="../media/image77.png"/><Relationship Id="rId18" Type="http://schemas.openxmlformats.org/officeDocument/2006/relationships/image" Target="../media/image81.png"/><Relationship Id="rId3" Type="http://schemas.openxmlformats.org/officeDocument/2006/relationships/image" Target="../media/image6.png"/><Relationship Id="rId7" Type="http://schemas.openxmlformats.org/officeDocument/2006/relationships/image" Target="../media/image71.png"/><Relationship Id="rId12" Type="http://schemas.openxmlformats.org/officeDocument/2006/relationships/image" Target="../media/image76.png"/><Relationship Id="rId17" Type="http://schemas.openxmlformats.org/officeDocument/2006/relationships/image" Target="../media/image55.png"/><Relationship Id="rId2" Type="http://schemas.openxmlformats.org/officeDocument/2006/relationships/notesSlide" Target="../notesSlides/notesSlide8.xml"/><Relationship Id="rId16" Type="http://schemas.openxmlformats.org/officeDocument/2006/relationships/image" Target="../media/image80.png"/><Relationship Id="rId1" Type="http://schemas.openxmlformats.org/officeDocument/2006/relationships/slideLayout" Target="../slideLayouts/slideLayout1.xml"/><Relationship Id="rId6" Type="http://schemas.openxmlformats.org/officeDocument/2006/relationships/image" Target="../media/image70.png"/><Relationship Id="rId11" Type="http://schemas.openxmlformats.org/officeDocument/2006/relationships/image" Target="../media/image75.png"/><Relationship Id="rId5" Type="http://schemas.openxmlformats.org/officeDocument/2006/relationships/image" Target="../media/image69.png"/><Relationship Id="rId15" Type="http://schemas.openxmlformats.org/officeDocument/2006/relationships/image" Target="../media/image79.png"/><Relationship Id="rId10" Type="http://schemas.openxmlformats.org/officeDocument/2006/relationships/image" Target="../media/image74.png"/><Relationship Id="rId4" Type="http://schemas.openxmlformats.org/officeDocument/2006/relationships/image" Target="../media/image7.png"/><Relationship Id="rId9" Type="http://schemas.openxmlformats.org/officeDocument/2006/relationships/image" Target="../media/image73.png"/><Relationship Id="rId14" Type="http://schemas.openxmlformats.org/officeDocument/2006/relationships/image" Target="../media/image78.png"/></Relationships>
</file>

<file path=ppt/slides/_rels/slide9.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image" Target="../media/image6.png"/><Relationship Id="rId7" Type="http://schemas.openxmlformats.org/officeDocument/2006/relationships/image" Target="../media/image84.png"/><Relationship Id="rId12" Type="http://schemas.openxmlformats.org/officeDocument/2006/relationships/image" Target="../media/image88.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83.png"/><Relationship Id="rId11" Type="http://schemas.openxmlformats.org/officeDocument/2006/relationships/image" Target="../media/image87.png"/><Relationship Id="rId5" Type="http://schemas.openxmlformats.org/officeDocument/2006/relationships/image" Target="../media/image82.png"/><Relationship Id="rId10" Type="http://schemas.openxmlformats.org/officeDocument/2006/relationships/image" Target="../media/image86.png"/><Relationship Id="rId4" Type="http://schemas.openxmlformats.org/officeDocument/2006/relationships/image" Target="../media/image7.png"/><Relationship Id="rId9" Type="http://schemas.openxmlformats.org/officeDocument/2006/relationships/image" Target="../media/image7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4"/>
          <a:stretch>
            <a:fillRect/>
          </a:stretch>
        </p:blipFill>
        <p:spPr>
          <a:xfrm>
            <a:off x="0" y="0"/>
            <a:ext cx="12192000" cy="6858000"/>
          </a:xfrm>
          <a:prstGeom prst="rect">
            <a:avLst/>
          </a:prstGeom>
        </p:spPr>
      </p:pic>
      <p:pic>
        <p:nvPicPr>
          <p:cNvPr id="4" name="Image 2" descr="preencoded.png"/>
          <p:cNvPicPr>
            <a:picLocks noChangeAspect="1"/>
          </p:cNvPicPr>
          <p:nvPr/>
        </p:nvPicPr>
        <p:blipFill>
          <a:blip r:embed="rId5"/>
          <a:stretch>
            <a:fillRect/>
          </a:stretch>
        </p:blipFill>
        <p:spPr>
          <a:xfrm>
            <a:off x="0" y="1814"/>
            <a:ext cx="12192000" cy="6858000"/>
          </a:xfrm>
          <a:prstGeom prst="rect">
            <a:avLst/>
          </a:prstGeom>
        </p:spPr>
      </p:pic>
      <p:pic>
        <p:nvPicPr>
          <p:cNvPr id="5" name="Image 3" descr="preencoded.png"/>
          <p:cNvPicPr>
            <a:picLocks noChangeAspect="1"/>
          </p:cNvPicPr>
          <p:nvPr/>
        </p:nvPicPr>
        <p:blipFill>
          <a:blip r:embed="rId6"/>
          <a:stretch>
            <a:fillRect/>
          </a:stretch>
        </p:blipFill>
        <p:spPr>
          <a:xfrm>
            <a:off x="2438400" y="2747963"/>
            <a:ext cx="7315200" cy="28575"/>
          </a:xfrm>
          <a:prstGeom prst="rect">
            <a:avLst/>
          </a:prstGeom>
        </p:spPr>
      </p:pic>
      <p:pic>
        <p:nvPicPr>
          <p:cNvPr id="6" name="Image 4" descr="preencoded.png"/>
          <p:cNvPicPr>
            <a:picLocks noChangeAspect="1"/>
          </p:cNvPicPr>
          <p:nvPr/>
        </p:nvPicPr>
        <p:blipFill>
          <a:blip r:embed="rId7"/>
          <a:stretch>
            <a:fillRect/>
          </a:stretch>
        </p:blipFill>
        <p:spPr>
          <a:xfrm>
            <a:off x="1660072" y="3078957"/>
            <a:ext cx="462914" cy="385762"/>
          </a:xfrm>
          <a:prstGeom prst="rect">
            <a:avLst/>
          </a:prstGeom>
        </p:spPr>
      </p:pic>
      <p:sp>
        <p:nvSpPr>
          <p:cNvPr id="7" name="Text 0"/>
          <p:cNvSpPr/>
          <p:nvPr/>
        </p:nvSpPr>
        <p:spPr>
          <a:xfrm>
            <a:off x="609600" y="460489"/>
            <a:ext cx="10972800" cy="914400"/>
          </a:xfrm>
          <a:prstGeom prst="rect">
            <a:avLst/>
          </a:prstGeom>
          <a:noFill/>
          <a:ln/>
        </p:spPr>
        <p:txBody>
          <a:bodyPr vert="horz" wrap="square" lIns="0" tIns="0" rIns="0" bIns="0" rtlCol="0" anchor="t"/>
          <a:lstStyle/>
          <a:p>
            <a:pPr marL="0" indent="0" algn="ctr">
              <a:buNone/>
            </a:pPr>
            <a:r>
              <a:rPr lang="en-US" sz="4800" b="1" dirty="0">
                <a:solidFill>
                  <a:srgbClr val="FFFFFF"/>
                </a:solidFill>
                <a:latin typeface="OCR A Extended" panose="02010509020102010303" pitchFamily="50" charset="0"/>
                <a:ea typeface="Montserrat" pitchFamily="34" charset="-122"/>
                <a:cs typeface="Montserrat" pitchFamily="34" charset="-120"/>
              </a:rPr>
              <a:t>Análisis Estadístico de Factores de Supervivencia del Titanic</a:t>
            </a:r>
            <a:endParaRPr lang="en-US" sz="4800" dirty="0">
              <a:latin typeface="OCR A Extended" panose="02010509020102010303" pitchFamily="50" charset="0"/>
            </a:endParaRPr>
          </a:p>
        </p:txBody>
      </p:sp>
      <p:sp>
        <p:nvSpPr>
          <p:cNvPr id="8" name="Text 1"/>
          <p:cNvSpPr/>
          <p:nvPr/>
        </p:nvSpPr>
        <p:spPr>
          <a:xfrm>
            <a:off x="2257425" y="3005138"/>
            <a:ext cx="9944100" cy="266700"/>
          </a:xfrm>
          <a:prstGeom prst="rect">
            <a:avLst/>
          </a:prstGeom>
          <a:noFill/>
          <a:ln/>
        </p:spPr>
        <p:txBody>
          <a:bodyPr vert="horz" wrap="square" lIns="0" tIns="0" rIns="0" bIns="0" rtlCol="0" anchor="t"/>
          <a:lstStyle/>
          <a:p>
            <a:pPr marL="0" indent="0">
              <a:lnSpc>
                <a:spcPts val="2100"/>
              </a:lnSpc>
              <a:buNone/>
            </a:pPr>
            <a:r>
              <a:rPr lang="en-US" sz="2400" kern="0" spc="60" dirty="0">
                <a:solidFill>
                  <a:srgbClr val="FFFFFF"/>
                </a:solidFill>
                <a:latin typeface="OCR A Extended" panose="02010509020102010303" pitchFamily="50" charset="0"/>
                <a:ea typeface="Montserrat" pitchFamily="34" charset="-122"/>
                <a:cs typeface="Montserrat" pitchFamily="34" charset="-120"/>
              </a:rPr>
              <a:t>Caracterización</a:t>
            </a:r>
            <a:r>
              <a:rPr lang="en-US" sz="2000" kern="0" spc="60" dirty="0">
                <a:solidFill>
                  <a:srgbClr val="FFFFFF"/>
                </a:solidFill>
                <a:latin typeface="OCR A Extended" panose="02010509020102010303" pitchFamily="50" charset="0"/>
                <a:ea typeface="Montserrat" pitchFamily="34" charset="-122"/>
                <a:cs typeface="Montserrat" pitchFamily="34" charset="-120"/>
              </a:rPr>
              <a:t> </a:t>
            </a:r>
            <a:r>
              <a:rPr lang="en-US" sz="2400" kern="0" spc="60" dirty="0">
                <a:solidFill>
                  <a:srgbClr val="FFFFFF"/>
                </a:solidFill>
                <a:latin typeface="OCR A Extended" panose="02010509020102010303" pitchFamily="50" charset="0"/>
                <a:ea typeface="Montserrat" pitchFamily="34" charset="-122"/>
                <a:cs typeface="Montserrat" pitchFamily="34" charset="-120"/>
              </a:rPr>
              <a:t>de Pasajeros Mediante Variables Demográficas y Económicas</a:t>
            </a:r>
            <a:endParaRPr lang="en-US" sz="2400" dirty="0">
              <a:latin typeface="OCR A Extended" panose="02010509020102010303" pitchFamily="50" charset="0"/>
            </a:endParaRPr>
          </a:p>
        </p:txBody>
      </p:sp>
      <p:sp>
        <p:nvSpPr>
          <p:cNvPr id="9" name="Text 2"/>
          <p:cNvSpPr/>
          <p:nvPr/>
        </p:nvSpPr>
        <p:spPr>
          <a:xfrm>
            <a:off x="1303020" y="4813411"/>
            <a:ext cx="2819400" cy="266700"/>
          </a:xfrm>
          <a:prstGeom prst="rect">
            <a:avLst/>
          </a:prstGeom>
          <a:noFill/>
          <a:ln/>
        </p:spPr>
        <p:txBody>
          <a:bodyPr vert="horz" wrap="square" lIns="0" tIns="0" rIns="0" bIns="0" rtlCol="0" anchor="t"/>
          <a:lstStyle/>
          <a:p>
            <a:pPr marL="0" indent="0" algn="ctr">
              <a:lnSpc>
                <a:spcPts val="2100"/>
              </a:lnSpc>
              <a:buNone/>
            </a:pPr>
            <a:r>
              <a:rPr lang="en-US" sz="2000" dirty="0">
                <a:solidFill>
                  <a:srgbClr val="FFFFFF"/>
                </a:solidFill>
                <a:latin typeface="OCR A Extended" panose="02010509020102010303" pitchFamily="50" charset="0"/>
                <a:ea typeface="Montserrat" pitchFamily="34" charset="-122"/>
                <a:cs typeface="Montserrat" pitchFamily="34" charset="-120"/>
              </a:rPr>
              <a:t>Integrantes:</a:t>
            </a:r>
            <a:endParaRPr lang="en-US" sz="2000" dirty="0">
              <a:latin typeface="OCR A Extended" panose="02010509020102010303" pitchFamily="50" charset="0"/>
            </a:endParaRPr>
          </a:p>
        </p:txBody>
      </p:sp>
      <p:sp>
        <p:nvSpPr>
          <p:cNvPr id="10" name="Text 3"/>
          <p:cNvSpPr/>
          <p:nvPr/>
        </p:nvSpPr>
        <p:spPr>
          <a:xfrm>
            <a:off x="1021079" y="5232512"/>
            <a:ext cx="4970145" cy="266700"/>
          </a:xfrm>
          <a:prstGeom prst="rect">
            <a:avLst/>
          </a:prstGeom>
          <a:noFill/>
          <a:ln/>
        </p:spPr>
        <p:txBody>
          <a:bodyPr vert="horz" wrap="square" lIns="0" tIns="0" rIns="0" bIns="0" rtlCol="0" anchor="t"/>
          <a:lstStyle/>
          <a:p>
            <a:pPr marL="0" indent="0">
              <a:lnSpc>
                <a:spcPts val="2100"/>
              </a:lnSpc>
              <a:buNone/>
            </a:pPr>
            <a:r>
              <a:rPr lang="en-US" dirty="0">
                <a:solidFill>
                  <a:srgbClr val="FFFFFF"/>
                </a:solidFill>
                <a:latin typeface="OCR A Extended" panose="02010509020102010303" pitchFamily="50" charset="0"/>
                <a:ea typeface="Montserrat" pitchFamily="34" charset="-122"/>
                <a:cs typeface="Montserrat" pitchFamily="34" charset="-120"/>
              </a:rPr>
              <a:t>Luis Marcelo Aguilera Salazar</a:t>
            </a:r>
            <a:endParaRPr lang="en-US" dirty="0">
              <a:latin typeface="OCR A Extended" panose="02010509020102010303" pitchFamily="50" charset="0"/>
            </a:endParaRPr>
          </a:p>
        </p:txBody>
      </p:sp>
      <p:sp>
        <p:nvSpPr>
          <p:cNvPr id="11" name="Text 4"/>
          <p:cNvSpPr/>
          <p:nvPr/>
        </p:nvSpPr>
        <p:spPr>
          <a:xfrm>
            <a:off x="1021079" y="5575412"/>
            <a:ext cx="3541395" cy="266700"/>
          </a:xfrm>
          <a:prstGeom prst="rect">
            <a:avLst/>
          </a:prstGeom>
          <a:noFill/>
          <a:ln/>
        </p:spPr>
        <p:txBody>
          <a:bodyPr vert="horz" wrap="square" lIns="0" tIns="0" rIns="0" bIns="0" rtlCol="0" anchor="t"/>
          <a:lstStyle/>
          <a:p>
            <a:pPr marL="0" indent="0">
              <a:lnSpc>
                <a:spcPts val="2100"/>
              </a:lnSpc>
              <a:buNone/>
            </a:pPr>
            <a:r>
              <a:rPr lang="en-US" dirty="0">
                <a:solidFill>
                  <a:srgbClr val="FFFFFF"/>
                </a:solidFill>
                <a:latin typeface="OCR A Extended" panose="02010509020102010303" pitchFamily="50" charset="0"/>
                <a:ea typeface="Montserrat" pitchFamily="34" charset="-122"/>
                <a:cs typeface="Montserrat" pitchFamily="34" charset="-120"/>
              </a:rPr>
              <a:t>Leonardo Duran Cuenca</a:t>
            </a:r>
            <a:endParaRPr lang="en-US" dirty="0">
              <a:latin typeface="OCR A Extended" panose="02010509020102010303" pitchFamily="50" charset="0"/>
            </a:endParaRPr>
          </a:p>
        </p:txBody>
      </p:sp>
      <p:sp>
        <p:nvSpPr>
          <p:cNvPr id="12" name="Text 5"/>
          <p:cNvSpPr/>
          <p:nvPr/>
        </p:nvSpPr>
        <p:spPr>
          <a:xfrm>
            <a:off x="1021079" y="5918312"/>
            <a:ext cx="4531995" cy="266700"/>
          </a:xfrm>
          <a:prstGeom prst="rect">
            <a:avLst/>
          </a:prstGeom>
          <a:noFill/>
          <a:ln/>
        </p:spPr>
        <p:txBody>
          <a:bodyPr vert="horz" wrap="square" lIns="0" tIns="0" rIns="0" bIns="0" rtlCol="0" anchor="t"/>
          <a:lstStyle/>
          <a:p>
            <a:pPr marL="0" indent="0">
              <a:lnSpc>
                <a:spcPts val="2100"/>
              </a:lnSpc>
              <a:buNone/>
            </a:pPr>
            <a:r>
              <a:rPr lang="en-US" dirty="0">
                <a:solidFill>
                  <a:srgbClr val="FFFFFF"/>
                </a:solidFill>
                <a:latin typeface="OCR A Extended" panose="02010509020102010303" pitchFamily="50" charset="0"/>
                <a:ea typeface="Montserrat" pitchFamily="34" charset="-122"/>
                <a:cs typeface="Montserrat" pitchFamily="34" charset="-120"/>
              </a:rPr>
              <a:t>Sebastian Nahuel Tolaba Gantier</a:t>
            </a:r>
            <a:endParaRPr lang="en-US" dirty="0">
              <a:latin typeface="OCR A Extended" panose="02010509020102010303" pitchFamily="50" charset="0"/>
            </a:endParaRPr>
          </a:p>
        </p:txBody>
      </p:sp>
      <p:sp>
        <p:nvSpPr>
          <p:cNvPr id="13" name="Text 6"/>
          <p:cNvSpPr/>
          <p:nvPr/>
        </p:nvSpPr>
        <p:spPr>
          <a:xfrm>
            <a:off x="10153650" y="6362700"/>
            <a:ext cx="2125980" cy="190500"/>
          </a:xfrm>
          <a:prstGeom prst="rect">
            <a:avLst/>
          </a:prstGeom>
          <a:noFill/>
          <a:ln/>
        </p:spPr>
        <p:txBody>
          <a:bodyPr vert="horz" wrap="square" lIns="0" tIns="0" rIns="0" bIns="0" rtlCol="0" anchor="t"/>
          <a:lstStyle/>
          <a:p>
            <a:pPr marL="0" indent="0">
              <a:lnSpc>
                <a:spcPts val="1500"/>
              </a:lnSpc>
              <a:buNone/>
            </a:pPr>
            <a:r>
              <a:rPr lang="en-US" sz="1050" b="1" dirty="0">
                <a:solidFill>
                  <a:srgbClr val="FFFFFF"/>
                </a:solidFill>
                <a:latin typeface="Montserrat" pitchFamily="34" charset="0"/>
                <a:ea typeface="Montserrat" pitchFamily="34" charset="-122"/>
                <a:cs typeface="Montserrat" pitchFamily="34" charset="-120"/>
              </a:rPr>
              <a:t>4 de Diciembre de 2025</a:t>
            </a:r>
            <a:endParaRPr lang="en-US" sz="105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Ref idx="1001">
        <a:schemeClr val="bg1"/>
      </p:bgRef>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5"/>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6"/>
          <a:stretch>
            <a:fillRect/>
          </a:stretch>
        </p:blipFill>
        <p:spPr>
          <a:xfrm>
            <a:off x="304800" y="952499"/>
            <a:ext cx="5676900" cy="2788921"/>
          </a:xfrm>
          <a:prstGeom prst="rect">
            <a:avLst/>
          </a:prstGeom>
        </p:spPr>
      </p:pic>
      <p:pic>
        <p:nvPicPr>
          <p:cNvPr id="5" name="Image 3" descr="preencoded.png"/>
          <p:cNvPicPr>
            <a:picLocks noChangeAspect="1"/>
          </p:cNvPicPr>
          <p:nvPr/>
        </p:nvPicPr>
        <p:blipFill>
          <a:blip r:embed="rId7"/>
          <a:stretch>
            <a:fillRect/>
          </a:stretch>
        </p:blipFill>
        <p:spPr>
          <a:xfrm>
            <a:off x="495300" y="1143000"/>
            <a:ext cx="457200" cy="457200"/>
          </a:xfrm>
          <a:prstGeom prst="rect">
            <a:avLst/>
          </a:prstGeom>
        </p:spPr>
      </p:pic>
      <p:pic>
        <p:nvPicPr>
          <p:cNvPr id="6" name="Image 4" descr="preencoded.png"/>
          <p:cNvPicPr>
            <a:picLocks noChangeAspect="1"/>
          </p:cNvPicPr>
          <p:nvPr/>
        </p:nvPicPr>
        <p:blipFill>
          <a:blip r:embed="rId8"/>
          <a:stretch>
            <a:fillRect/>
          </a:stretch>
        </p:blipFill>
        <p:spPr>
          <a:xfrm>
            <a:off x="614363" y="1238250"/>
            <a:ext cx="219075" cy="266700"/>
          </a:xfrm>
          <a:prstGeom prst="rect">
            <a:avLst/>
          </a:prstGeom>
        </p:spPr>
      </p:pic>
      <p:pic>
        <p:nvPicPr>
          <p:cNvPr id="12" name="Image 10" descr="preencoded.png"/>
          <p:cNvPicPr>
            <a:picLocks noChangeAspect="1"/>
          </p:cNvPicPr>
          <p:nvPr/>
        </p:nvPicPr>
        <p:blipFill>
          <a:blip r:embed="rId9"/>
          <a:stretch>
            <a:fillRect/>
          </a:stretch>
        </p:blipFill>
        <p:spPr>
          <a:xfrm>
            <a:off x="323850" y="3849960"/>
            <a:ext cx="5657850" cy="2819785"/>
          </a:xfrm>
          <a:prstGeom prst="rect">
            <a:avLst/>
          </a:prstGeom>
        </p:spPr>
      </p:pic>
      <p:sp>
        <p:nvSpPr>
          <p:cNvPr id="13" name="Text 0"/>
          <p:cNvSpPr/>
          <p:nvPr/>
        </p:nvSpPr>
        <p:spPr>
          <a:xfrm>
            <a:off x="381000" y="152400"/>
            <a:ext cx="11430000" cy="342900"/>
          </a:xfrm>
          <a:prstGeom prst="rect">
            <a:avLst/>
          </a:prstGeom>
          <a:noFill/>
          <a:ln/>
        </p:spPr>
        <p:txBody>
          <a:bodyPr vert="horz" wrap="square" lIns="0" tIns="0" rIns="0" bIns="0" rtlCol="0" anchor="t"/>
          <a:lstStyle/>
          <a:p>
            <a:pPr>
              <a:lnSpc>
                <a:spcPts val="2700"/>
              </a:lnSpc>
            </a:pPr>
            <a:r>
              <a:rPr lang="en-US" sz="3600" b="1" dirty="0" err="1">
                <a:solidFill>
                  <a:srgbClr val="FFFFFF"/>
                </a:solidFill>
                <a:latin typeface="Cascadia Code SemiBold" panose="020B0609020000020004" pitchFamily="49" charset="0"/>
                <a:cs typeface="Cascadia Code SemiBold" panose="020B0609020000020004" pitchFamily="49" charset="0"/>
              </a:rPr>
              <a:t>Patrones</a:t>
            </a:r>
            <a:r>
              <a:rPr lang="en-US" sz="3600" b="1" dirty="0">
                <a:solidFill>
                  <a:srgbClr val="FFFFFF"/>
                </a:solidFill>
                <a:latin typeface="Cascadia Code SemiBold" panose="020B0609020000020004" pitchFamily="49" charset="0"/>
                <a:cs typeface="Cascadia Code SemiBold" panose="020B0609020000020004" pitchFamily="49" charset="0"/>
              </a:rPr>
              <a:t> </a:t>
            </a:r>
            <a:r>
              <a:rPr lang="en-US" sz="3600" b="1" dirty="0" err="1">
                <a:solidFill>
                  <a:srgbClr val="FFFFFF"/>
                </a:solidFill>
                <a:latin typeface="Cascadia Code SemiBold" panose="020B0609020000020004" pitchFamily="49" charset="0"/>
                <a:cs typeface="Cascadia Code SemiBold" panose="020B0609020000020004" pitchFamily="49" charset="0"/>
              </a:rPr>
              <a:t>Adicionales</a:t>
            </a:r>
            <a:endParaRPr lang="en-US" sz="3600" b="1" dirty="0">
              <a:solidFill>
                <a:srgbClr val="FFFFFF"/>
              </a:solidFill>
              <a:latin typeface="Cascadia Code SemiBold" panose="020B0609020000020004" pitchFamily="49" charset="0"/>
              <a:cs typeface="Cascadia Code SemiBold" panose="020B0609020000020004" pitchFamily="49" charset="0"/>
            </a:endParaRPr>
          </a:p>
        </p:txBody>
      </p:sp>
      <p:sp>
        <p:nvSpPr>
          <p:cNvPr id="14" name="Text 1"/>
          <p:cNvSpPr/>
          <p:nvPr/>
        </p:nvSpPr>
        <p:spPr>
          <a:xfrm>
            <a:off x="1104900" y="1238250"/>
            <a:ext cx="3263900" cy="266700"/>
          </a:xfrm>
          <a:prstGeom prst="rect">
            <a:avLst/>
          </a:prstGeom>
          <a:noFill/>
          <a:ln/>
        </p:spPr>
        <p:txBody>
          <a:bodyPr vert="horz" wrap="square" lIns="0" tIns="0" rIns="0" bIns="0" rtlCol="0" anchor="t"/>
          <a:lstStyle/>
          <a:p>
            <a:pPr marL="0" indent="0">
              <a:lnSpc>
                <a:spcPts val="2100"/>
              </a:lnSpc>
              <a:buNone/>
            </a:pPr>
            <a:r>
              <a:rPr lang="en-US" b="1" dirty="0">
                <a:solidFill>
                  <a:srgbClr val="1F2937"/>
                </a:solidFill>
                <a:latin typeface="Montserrat" pitchFamily="34" charset="0"/>
                <a:ea typeface="Montserrat" pitchFamily="34" charset="-122"/>
                <a:cs typeface="Montserrat" pitchFamily="34" charset="-120"/>
              </a:rPr>
              <a:t>Puerto y Clase Social</a:t>
            </a:r>
            <a:endParaRPr lang="en-US" b="1" dirty="0"/>
          </a:p>
        </p:txBody>
      </p:sp>
      <p:sp>
        <p:nvSpPr>
          <p:cNvPr id="15" name="Text 2"/>
          <p:cNvSpPr/>
          <p:nvPr/>
        </p:nvSpPr>
        <p:spPr>
          <a:xfrm>
            <a:off x="495300" y="1752600"/>
            <a:ext cx="5295900" cy="457200"/>
          </a:xfrm>
          <a:prstGeom prst="rect">
            <a:avLst/>
          </a:prstGeom>
          <a:noFill/>
          <a:ln/>
        </p:spPr>
        <p:txBody>
          <a:bodyPr vert="horz" wrap="square" lIns="0" tIns="0" rIns="0" bIns="0" rtlCol="0" anchor="t"/>
          <a:lstStyle/>
          <a:p>
            <a:pPr marL="0" indent="0">
              <a:lnSpc>
                <a:spcPts val="1800"/>
              </a:lnSpc>
              <a:buNone/>
            </a:pPr>
            <a:r>
              <a:rPr lang="en-US" sz="1600" b="1" dirty="0">
                <a:solidFill>
                  <a:srgbClr val="4B5563"/>
                </a:solidFill>
                <a:latin typeface="Montserrat" pitchFamily="34" charset="0"/>
                <a:ea typeface="Montserrat" pitchFamily="34" charset="-122"/>
                <a:cs typeface="Montserrat" pitchFamily="34" charset="-120"/>
              </a:rPr>
              <a:t>El puerto de embarque estaba correlacionado con la clase social de los pasajeros:</a:t>
            </a:r>
            <a:endParaRPr lang="en-US" sz="1600" b="1" dirty="0"/>
          </a:p>
        </p:txBody>
      </p:sp>
      <p:sp>
        <p:nvSpPr>
          <p:cNvPr id="16" name="Text 3"/>
          <p:cNvSpPr/>
          <p:nvPr/>
        </p:nvSpPr>
        <p:spPr>
          <a:xfrm>
            <a:off x="533400" y="2362200"/>
            <a:ext cx="5257800" cy="228600"/>
          </a:xfrm>
          <a:prstGeom prst="rect">
            <a:avLst/>
          </a:prstGeom>
          <a:noFill/>
          <a:ln/>
        </p:spPr>
        <p:txBody>
          <a:bodyPr vert="horz" wrap="square" lIns="0" tIns="0" rIns="0" bIns="0" rtlCol="0" anchor="t"/>
          <a:lstStyle/>
          <a:p>
            <a:pPr marL="342900" indent="-342900" algn="l">
              <a:lnSpc>
                <a:spcPts val="1800"/>
              </a:lnSpc>
              <a:buSzPct val="100000"/>
              <a:buChar char="•"/>
            </a:pPr>
            <a:r>
              <a:rPr lang="en-US" sz="1400" b="1" dirty="0">
                <a:solidFill>
                  <a:srgbClr val="4B5563"/>
                </a:solidFill>
                <a:latin typeface="Montserrat" pitchFamily="34" charset="0"/>
                <a:ea typeface="Montserrat" pitchFamily="34" charset="-122"/>
                <a:cs typeface="Montserrat" pitchFamily="34" charset="-120"/>
              </a:rPr>
              <a:t>Cherbourg (Francia):</a:t>
            </a:r>
            <a:r>
              <a:rPr lang="en-US" sz="1400" dirty="0">
                <a:solidFill>
                  <a:srgbClr val="4B5563"/>
                </a:solidFill>
                <a:latin typeface="Montserrat" pitchFamily="34" charset="0"/>
                <a:ea typeface="Montserrat" pitchFamily="34" charset="-122"/>
                <a:cs typeface="Montserrat" pitchFamily="34" charset="-120"/>
              </a:rPr>
              <a:t> Mayoritariamente primera clase</a:t>
            </a:r>
            <a:endParaRPr lang="en-US" sz="1400" dirty="0"/>
          </a:p>
        </p:txBody>
      </p:sp>
      <p:sp>
        <p:nvSpPr>
          <p:cNvPr id="17" name="Text 4"/>
          <p:cNvSpPr/>
          <p:nvPr/>
        </p:nvSpPr>
        <p:spPr>
          <a:xfrm>
            <a:off x="533400" y="2794000"/>
            <a:ext cx="5257800" cy="228600"/>
          </a:xfrm>
          <a:prstGeom prst="rect">
            <a:avLst/>
          </a:prstGeom>
          <a:noFill/>
          <a:ln/>
        </p:spPr>
        <p:txBody>
          <a:bodyPr vert="horz" wrap="square" lIns="0" tIns="0" rIns="0" bIns="0" rtlCol="0" anchor="t"/>
          <a:lstStyle/>
          <a:p>
            <a:pPr marL="342900" indent="-342900" algn="l">
              <a:lnSpc>
                <a:spcPts val="1800"/>
              </a:lnSpc>
              <a:buSzPct val="100000"/>
              <a:buChar char="•"/>
            </a:pPr>
            <a:r>
              <a:rPr lang="en-US" sz="1400" b="1" dirty="0">
                <a:solidFill>
                  <a:srgbClr val="4B5563"/>
                </a:solidFill>
                <a:latin typeface="Montserrat" pitchFamily="34" charset="0"/>
                <a:ea typeface="Montserrat" pitchFamily="34" charset="-122"/>
                <a:cs typeface="Montserrat" pitchFamily="34" charset="-120"/>
              </a:rPr>
              <a:t>Queenstown (Irlanda):</a:t>
            </a:r>
            <a:r>
              <a:rPr lang="en-US" sz="1400" dirty="0">
                <a:solidFill>
                  <a:srgbClr val="4B5563"/>
                </a:solidFill>
                <a:latin typeface="Montserrat" pitchFamily="34" charset="0"/>
                <a:ea typeface="Montserrat" pitchFamily="34" charset="-122"/>
                <a:cs typeface="Montserrat" pitchFamily="34" charset="-120"/>
              </a:rPr>
              <a:t> Mayoritariamente tercera clase</a:t>
            </a:r>
            <a:endParaRPr lang="en-US" sz="1400" dirty="0"/>
          </a:p>
        </p:txBody>
      </p:sp>
      <p:sp>
        <p:nvSpPr>
          <p:cNvPr id="18" name="Text 5"/>
          <p:cNvSpPr/>
          <p:nvPr/>
        </p:nvSpPr>
        <p:spPr>
          <a:xfrm>
            <a:off x="533400" y="3219450"/>
            <a:ext cx="5257800" cy="228600"/>
          </a:xfrm>
          <a:prstGeom prst="rect">
            <a:avLst/>
          </a:prstGeom>
          <a:noFill/>
          <a:ln/>
        </p:spPr>
        <p:txBody>
          <a:bodyPr vert="horz" wrap="square" lIns="0" tIns="0" rIns="0" bIns="0" rtlCol="0" anchor="t"/>
          <a:lstStyle/>
          <a:p>
            <a:pPr marL="342900" indent="-342900" algn="l">
              <a:lnSpc>
                <a:spcPts val="1800"/>
              </a:lnSpc>
              <a:buSzPct val="100000"/>
              <a:buChar char="•"/>
            </a:pPr>
            <a:r>
              <a:rPr lang="en-US" sz="1400" b="1" dirty="0">
                <a:solidFill>
                  <a:srgbClr val="4B5563"/>
                </a:solidFill>
                <a:latin typeface="Montserrat" pitchFamily="34" charset="0"/>
                <a:ea typeface="Montserrat" pitchFamily="34" charset="-122"/>
                <a:cs typeface="Montserrat" pitchFamily="34" charset="-120"/>
              </a:rPr>
              <a:t>Southampton (Inglaterra):</a:t>
            </a:r>
            <a:r>
              <a:rPr lang="en-US" sz="1400" dirty="0">
                <a:solidFill>
                  <a:srgbClr val="4B5563"/>
                </a:solidFill>
                <a:latin typeface="Montserrat" pitchFamily="34" charset="0"/>
                <a:ea typeface="Montserrat" pitchFamily="34" charset="-122"/>
                <a:cs typeface="Montserrat" pitchFamily="34" charset="-120"/>
              </a:rPr>
              <a:t> Distribución más diversa</a:t>
            </a:r>
            <a:endParaRPr lang="en-US" sz="1400" dirty="0"/>
          </a:p>
        </p:txBody>
      </p:sp>
      <p:sp>
        <p:nvSpPr>
          <p:cNvPr id="22" name="Text 9"/>
          <p:cNvSpPr/>
          <p:nvPr/>
        </p:nvSpPr>
        <p:spPr>
          <a:xfrm>
            <a:off x="7345680" y="5065365"/>
            <a:ext cx="3406140" cy="190500"/>
          </a:xfrm>
          <a:prstGeom prst="rect">
            <a:avLst/>
          </a:prstGeom>
          <a:noFill/>
          <a:ln/>
        </p:spPr>
        <p:txBody>
          <a:bodyPr vert="horz" wrap="square" lIns="0" tIns="0" rIns="0" bIns="0" rtlCol="0" anchor="t"/>
          <a:lstStyle/>
          <a:p>
            <a:pPr marL="0" indent="0" algn="ctr">
              <a:lnSpc>
                <a:spcPts val="1500"/>
              </a:lnSpc>
              <a:buNone/>
            </a:pPr>
            <a:endParaRPr lang="en-US" sz="1050" dirty="0"/>
          </a:p>
        </p:txBody>
      </p:sp>
      <p:sp>
        <p:nvSpPr>
          <p:cNvPr id="23" name="Text 10"/>
          <p:cNvSpPr/>
          <p:nvPr/>
        </p:nvSpPr>
        <p:spPr>
          <a:xfrm>
            <a:off x="11658600" y="6515100"/>
            <a:ext cx="36576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10/12</a:t>
            </a:r>
            <a:endParaRPr lang="en-US" sz="1050" dirty="0"/>
          </a:p>
        </p:txBody>
      </p:sp>
      <p:pic>
        <p:nvPicPr>
          <p:cNvPr id="24" name="Image 2" descr="preencoded.png">
            <a:extLst>
              <a:ext uri="{FF2B5EF4-FFF2-40B4-BE49-F238E27FC236}">
                <a16:creationId xmlns:a16="http://schemas.microsoft.com/office/drawing/2014/main" id="{947439D4-FDE1-E176-DF6A-4A134B3E0D1B}"/>
              </a:ext>
            </a:extLst>
          </p:cNvPr>
          <p:cNvPicPr>
            <a:picLocks noChangeAspect="1"/>
          </p:cNvPicPr>
          <p:nvPr/>
        </p:nvPicPr>
        <p:blipFill>
          <a:blip r:embed="rId6"/>
          <a:stretch>
            <a:fillRect/>
          </a:stretch>
        </p:blipFill>
        <p:spPr>
          <a:xfrm>
            <a:off x="6153150" y="952499"/>
            <a:ext cx="5867400" cy="5717246"/>
          </a:xfrm>
          <a:prstGeom prst="rect">
            <a:avLst/>
          </a:prstGeom>
        </p:spPr>
      </p:pic>
      <p:pic>
        <p:nvPicPr>
          <p:cNvPr id="4102" name="Picture 6">
            <a:extLst>
              <a:ext uri="{FF2B5EF4-FFF2-40B4-BE49-F238E27FC236}">
                <a16:creationId xmlns:a16="http://schemas.microsoft.com/office/drawing/2014/main" id="{C97D172D-7439-CD9A-FA3B-2E234F05D0F3}"/>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6457950" y="647700"/>
            <a:ext cx="5214937" cy="6641665"/>
          </a:xfrm>
          <a:prstGeom prst="rect">
            <a:avLst/>
          </a:prstGeom>
          <a:noFill/>
          <a:extLst>
            <a:ext uri="{909E8E84-426E-40DD-AFC4-6F175D3DCCD1}">
              <a14:hiddenFill xmlns:a14="http://schemas.microsoft.com/office/drawing/2010/main">
                <a:solidFill>
                  <a:srgbClr val="FFFFFF"/>
                </a:solidFill>
              </a14:hiddenFill>
            </a:ext>
          </a:extLst>
        </p:spPr>
      </p:pic>
    </p:spTree>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4"/>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5"/>
          <a:stretch>
            <a:fillRect/>
          </a:stretch>
        </p:blipFill>
        <p:spPr>
          <a:xfrm>
            <a:off x="304800" y="952500"/>
            <a:ext cx="5676900" cy="2590800"/>
          </a:xfrm>
          <a:prstGeom prst="rect">
            <a:avLst/>
          </a:prstGeom>
        </p:spPr>
      </p:pic>
      <p:pic>
        <p:nvPicPr>
          <p:cNvPr id="5" name="Image 3" descr="preencoded.png"/>
          <p:cNvPicPr>
            <a:picLocks noChangeAspect="1"/>
          </p:cNvPicPr>
          <p:nvPr/>
        </p:nvPicPr>
        <p:blipFill>
          <a:blip r:embed="rId6"/>
          <a:stretch>
            <a:fillRect/>
          </a:stretch>
        </p:blipFill>
        <p:spPr>
          <a:xfrm>
            <a:off x="495300" y="1143000"/>
            <a:ext cx="381000" cy="381000"/>
          </a:xfrm>
          <a:prstGeom prst="rect">
            <a:avLst/>
          </a:prstGeom>
        </p:spPr>
      </p:pic>
      <p:pic>
        <p:nvPicPr>
          <p:cNvPr id="6" name="Image 4" descr="preencoded.png"/>
          <p:cNvPicPr>
            <a:picLocks noChangeAspect="1"/>
          </p:cNvPicPr>
          <p:nvPr/>
        </p:nvPicPr>
        <p:blipFill>
          <a:blip r:embed="rId7"/>
          <a:stretch>
            <a:fillRect/>
          </a:stretch>
        </p:blipFill>
        <p:spPr>
          <a:xfrm>
            <a:off x="576263" y="1200150"/>
            <a:ext cx="219075" cy="266700"/>
          </a:xfrm>
          <a:prstGeom prst="rect">
            <a:avLst/>
          </a:prstGeom>
        </p:spPr>
      </p:pic>
      <p:pic>
        <p:nvPicPr>
          <p:cNvPr id="7" name="Image 5" descr="preencoded.png"/>
          <p:cNvPicPr>
            <a:picLocks noChangeAspect="1"/>
          </p:cNvPicPr>
          <p:nvPr/>
        </p:nvPicPr>
        <p:blipFill>
          <a:blip r:embed="rId8"/>
          <a:stretch>
            <a:fillRect/>
          </a:stretch>
        </p:blipFill>
        <p:spPr>
          <a:xfrm>
            <a:off x="523875" y="2495550"/>
            <a:ext cx="5957888" cy="1028700"/>
          </a:xfrm>
          <a:prstGeom prst="rect">
            <a:avLst/>
          </a:prstGeom>
        </p:spPr>
      </p:pic>
      <p:pic>
        <p:nvPicPr>
          <p:cNvPr id="8" name="Image 6" descr="preencoded.png"/>
          <p:cNvPicPr>
            <a:picLocks noChangeAspect="1"/>
          </p:cNvPicPr>
          <p:nvPr/>
        </p:nvPicPr>
        <p:blipFill>
          <a:blip r:embed="rId5"/>
          <a:stretch>
            <a:fillRect/>
          </a:stretch>
        </p:blipFill>
        <p:spPr>
          <a:xfrm>
            <a:off x="304800" y="3695700"/>
            <a:ext cx="5676900" cy="2590800"/>
          </a:xfrm>
          <a:prstGeom prst="rect">
            <a:avLst/>
          </a:prstGeom>
        </p:spPr>
      </p:pic>
      <p:pic>
        <p:nvPicPr>
          <p:cNvPr id="9" name="Image 7" descr="preencoded.png"/>
          <p:cNvPicPr>
            <a:picLocks noChangeAspect="1"/>
          </p:cNvPicPr>
          <p:nvPr/>
        </p:nvPicPr>
        <p:blipFill>
          <a:blip r:embed="rId9"/>
          <a:stretch>
            <a:fillRect/>
          </a:stretch>
        </p:blipFill>
        <p:spPr>
          <a:xfrm>
            <a:off x="495300" y="3886200"/>
            <a:ext cx="381000" cy="381000"/>
          </a:xfrm>
          <a:prstGeom prst="rect">
            <a:avLst/>
          </a:prstGeom>
        </p:spPr>
      </p:pic>
      <p:pic>
        <p:nvPicPr>
          <p:cNvPr id="10" name="Image 8" descr="preencoded.png"/>
          <p:cNvPicPr>
            <a:picLocks noChangeAspect="1"/>
          </p:cNvPicPr>
          <p:nvPr/>
        </p:nvPicPr>
        <p:blipFill>
          <a:blip r:embed="rId10"/>
          <a:stretch>
            <a:fillRect/>
          </a:stretch>
        </p:blipFill>
        <p:spPr>
          <a:xfrm>
            <a:off x="576263" y="3943350"/>
            <a:ext cx="219075" cy="266700"/>
          </a:xfrm>
          <a:prstGeom prst="rect">
            <a:avLst/>
          </a:prstGeom>
        </p:spPr>
      </p:pic>
      <p:pic>
        <p:nvPicPr>
          <p:cNvPr id="11" name="Image 9" descr="preencoded.png"/>
          <p:cNvPicPr>
            <a:picLocks noChangeAspect="1"/>
          </p:cNvPicPr>
          <p:nvPr/>
        </p:nvPicPr>
        <p:blipFill>
          <a:blip r:embed="rId11"/>
          <a:stretch>
            <a:fillRect/>
          </a:stretch>
        </p:blipFill>
        <p:spPr>
          <a:xfrm>
            <a:off x="457994" y="5086350"/>
            <a:ext cx="5847556" cy="1009650"/>
          </a:xfrm>
          <a:prstGeom prst="rect">
            <a:avLst/>
          </a:prstGeom>
        </p:spPr>
      </p:pic>
      <p:pic>
        <p:nvPicPr>
          <p:cNvPr id="12" name="Image 10" descr="preencoded.png"/>
          <p:cNvPicPr>
            <a:picLocks noChangeAspect="1"/>
          </p:cNvPicPr>
          <p:nvPr/>
        </p:nvPicPr>
        <p:blipFill>
          <a:blip r:embed="rId12"/>
          <a:stretch>
            <a:fillRect/>
          </a:stretch>
        </p:blipFill>
        <p:spPr>
          <a:xfrm>
            <a:off x="6210300" y="952500"/>
            <a:ext cx="5676900" cy="2133600"/>
          </a:xfrm>
          <a:prstGeom prst="rect">
            <a:avLst/>
          </a:prstGeom>
        </p:spPr>
      </p:pic>
      <p:pic>
        <p:nvPicPr>
          <p:cNvPr id="13" name="Image 11" descr="preencoded.png"/>
          <p:cNvPicPr>
            <a:picLocks noChangeAspect="1"/>
          </p:cNvPicPr>
          <p:nvPr/>
        </p:nvPicPr>
        <p:blipFill>
          <a:blip r:embed="rId13"/>
          <a:stretch>
            <a:fillRect/>
          </a:stretch>
        </p:blipFill>
        <p:spPr>
          <a:xfrm>
            <a:off x="6400800" y="1143000"/>
            <a:ext cx="381000" cy="381000"/>
          </a:xfrm>
          <a:prstGeom prst="rect">
            <a:avLst/>
          </a:prstGeom>
        </p:spPr>
      </p:pic>
      <p:pic>
        <p:nvPicPr>
          <p:cNvPr id="14" name="Image 12" descr="preencoded.png"/>
          <p:cNvPicPr>
            <a:picLocks noChangeAspect="1"/>
          </p:cNvPicPr>
          <p:nvPr/>
        </p:nvPicPr>
        <p:blipFill>
          <a:blip r:embed="rId14"/>
          <a:stretch>
            <a:fillRect/>
          </a:stretch>
        </p:blipFill>
        <p:spPr>
          <a:xfrm>
            <a:off x="6481763" y="1200150"/>
            <a:ext cx="219075" cy="266700"/>
          </a:xfrm>
          <a:prstGeom prst="rect">
            <a:avLst/>
          </a:prstGeom>
        </p:spPr>
      </p:pic>
      <p:pic>
        <p:nvPicPr>
          <p:cNvPr id="18" name="Image 16" descr="preencoded.png"/>
          <p:cNvPicPr>
            <a:picLocks noChangeAspect="1"/>
          </p:cNvPicPr>
          <p:nvPr/>
        </p:nvPicPr>
        <p:blipFill>
          <a:blip r:embed="rId15"/>
          <a:stretch>
            <a:fillRect/>
          </a:stretch>
        </p:blipFill>
        <p:spPr>
          <a:xfrm>
            <a:off x="6210300" y="3676650"/>
            <a:ext cx="5676900" cy="2609850"/>
          </a:xfrm>
          <a:prstGeom prst="rect">
            <a:avLst/>
          </a:prstGeom>
        </p:spPr>
      </p:pic>
      <p:sp>
        <p:nvSpPr>
          <p:cNvPr id="19" name="Text 0"/>
          <p:cNvSpPr/>
          <p:nvPr/>
        </p:nvSpPr>
        <p:spPr>
          <a:xfrm>
            <a:off x="381000" y="152400"/>
            <a:ext cx="11430000" cy="342900"/>
          </a:xfrm>
          <a:prstGeom prst="rect">
            <a:avLst/>
          </a:prstGeom>
          <a:noFill/>
          <a:ln/>
        </p:spPr>
        <p:txBody>
          <a:bodyPr vert="horz" wrap="square" lIns="0" tIns="0" rIns="0" bIns="0" rtlCol="0" anchor="t"/>
          <a:lstStyle/>
          <a:p>
            <a:pPr marL="0" indent="0">
              <a:lnSpc>
                <a:spcPts val="2700"/>
              </a:lnSpc>
              <a:buNone/>
            </a:pPr>
            <a:r>
              <a:rPr lang="en-US" sz="3600" b="1" dirty="0">
                <a:solidFill>
                  <a:srgbClr val="FFFFFF"/>
                </a:solidFill>
                <a:latin typeface="Cascadia Code SemiBold" panose="020B0609020000020004" pitchFamily="49" charset="0"/>
                <a:cs typeface="Cascadia Code SemiBold" panose="020B0609020000020004" pitchFamily="49" charset="0"/>
              </a:rPr>
              <a:t>Principales</a:t>
            </a:r>
            <a:r>
              <a:rPr lang="en-US" sz="3200" b="1" dirty="0">
                <a:solidFill>
                  <a:srgbClr val="FFFFFF"/>
                </a:solidFill>
                <a:latin typeface="Montserrat" pitchFamily="34" charset="0"/>
                <a:ea typeface="Montserrat" pitchFamily="34" charset="-122"/>
                <a:cs typeface="Montserrat" pitchFamily="34" charset="-120"/>
              </a:rPr>
              <a:t> Hallazgos</a:t>
            </a:r>
            <a:endParaRPr lang="en-US" sz="3200" dirty="0"/>
          </a:p>
        </p:txBody>
      </p:sp>
      <p:sp>
        <p:nvSpPr>
          <p:cNvPr id="20" name="Text 1"/>
          <p:cNvSpPr/>
          <p:nvPr/>
        </p:nvSpPr>
        <p:spPr>
          <a:xfrm>
            <a:off x="1028700" y="1200150"/>
            <a:ext cx="2423160" cy="266700"/>
          </a:xfrm>
          <a:prstGeom prst="rect">
            <a:avLst/>
          </a:prstGeom>
          <a:noFill/>
          <a:ln/>
        </p:spPr>
        <p:txBody>
          <a:bodyPr vert="horz" wrap="square" lIns="0" tIns="0" rIns="0" bIns="0" rtlCol="0" anchor="t"/>
          <a:lstStyle/>
          <a:p>
            <a:pPr marL="0" indent="0">
              <a:lnSpc>
                <a:spcPts val="2100"/>
              </a:lnSpc>
              <a:buNone/>
            </a:pPr>
            <a:r>
              <a:rPr lang="en-US" sz="1600" b="1" dirty="0">
                <a:solidFill>
                  <a:srgbClr val="1F2937"/>
                </a:solidFill>
                <a:latin typeface="Montserrat" pitchFamily="34" charset="0"/>
                <a:ea typeface="Montserrat" pitchFamily="34" charset="-122"/>
                <a:cs typeface="Montserrat" pitchFamily="34" charset="-120"/>
              </a:rPr>
              <a:t>El Género fue Crucial</a:t>
            </a:r>
            <a:endParaRPr lang="en-US" sz="1600" b="1" dirty="0"/>
          </a:p>
        </p:txBody>
      </p:sp>
      <p:sp>
        <p:nvSpPr>
          <p:cNvPr id="21" name="Text 2"/>
          <p:cNvSpPr/>
          <p:nvPr/>
        </p:nvSpPr>
        <p:spPr>
          <a:xfrm>
            <a:off x="495300" y="1638300"/>
            <a:ext cx="5295900" cy="685800"/>
          </a:xfrm>
          <a:prstGeom prst="rect">
            <a:avLst/>
          </a:prstGeom>
          <a:noFill/>
          <a:ln/>
        </p:spPr>
        <p:txBody>
          <a:bodyPr vert="horz" wrap="square" lIns="0" tIns="0" rIns="0" bIns="0" rtlCol="0" anchor="t"/>
          <a:lstStyle/>
          <a:p>
            <a:pPr marL="0" indent="0">
              <a:lnSpc>
                <a:spcPts val="1800"/>
              </a:lnSpc>
              <a:buNone/>
            </a:pPr>
            <a:r>
              <a:rPr lang="en-US" sz="1500" dirty="0">
                <a:solidFill>
                  <a:srgbClr val="4B5563"/>
                </a:solidFill>
                <a:latin typeface="Montserrat" pitchFamily="34" charset="0"/>
                <a:ea typeface="Montserrat" pitchFamily="34" charset="-122"/>
                <a:cs typeface="Montserrat" pitchFamily="34" charset="-120"/>
              </a:rPr>
              <a:t>Ser mujer multiplicó significativamente las posibilidades de sobrevivir. Las mujeres tuvieron una tasa de supervivencia del 74%, mientras que solo el 19% de los hombres logró sobrevivir.</a:t>
            </a:r>
            <a:endParaRPr lang="en-US" sz="1500" dirty="0"/>
          </a:p>
        </p:txBody>
      </p:sp>
      <p:sp>
        <p:nvSpPr>
          <p:cNvPr id="22" name="Text 3"/>
          <p:cNvSpPr/>
          <p:nvPr/>
        </p:nvSpPr>
        <p:spPr>
          <a:xfrm>
            <a:off x="1028700" y="3943350"/>
            <a:ext cx="2697480" cy="266700"/>
          </a:xfrm>
          <a:prstGeom prst="rect">
            <a:avLst/>
          </a:prstGeom>
          <a:noFill/>
          <a:ln/>
        </p:spPr>
        <p:txBody>
          <a:bodyPr vert="horz" wrap="square" lIns="0" tIns="0" rIns="0" bIns="0" rtlCol="0" anchor="t"/>
          <a:lstStyle/>
          <a:p>
            <a:pPr marL="0" indent="0">
              <a:lnSpc>
                <a:spcPts val="2100"/>
              </a:lnSpc>
              <a:buNone/>
            </a:pPr>
            <a:r>
              <a:rPr lang="en-US" sz="1600" b="1" dirty="0">
                <a:solidFill>
                  <a:srgbClr val="1F2937"/>
                </a:solidFill>
                <a:latin typeface="Montserrat" pitchFamily="34" charset="0"/>
                <a:ea typeface="Montserrat" pitchFamily="34" charset="-122"/>
                <a:cs typeface="Montserrat" pitchFamily="34" charset="-120"/>
              </a:rPr>
              <a:t>La Clase Social Importó</a:t>
            </a:r>
            <a:endParaRPr lang="en-US" sz="1600" b="1" dirty="0"/>
          </a:p>
        </p:txBody>
      </p:sp>
      <p:sp>
        <p:nvSpPr>
          <p:cNvPr id="23" name="Text 4"/>
          <p:cNvSpPr/>
          <p:nvPr/>
        </p:nvSpPr>
        <p:spPr>
          <a:xfrm>
            <a:off x="495300" y="4381500"/>
            <a:ext cx="5295900" cy="685800"/>
          </a:xfrm>
          <a:prstGeom prst="rect">
            <a:avLst/>
          </a:prstGeom>
          <a:noFill/>
          <a:ln/>
        </p:spPr>
        <p:txBody>
          <a:bodyPr vert="horz" wrap="square" lIns="0" tIns="0" rIns="0" bIns="0" rtlCol="0" anchor="t"/>
          <a:lstStyle/>
          <a:p>
            <a:pPr marL="0" indent="0">
              <a:lnSpc>
                <a:spcPts val="1800"/>
              </a:lnSpc>
              <a:buNone/>
            </a:pPr>
            <a:r>
              <a:rPr lang="en-US" sz="1500" dirty="0">
                <a:solidFill>
                  <a:srgbClr val="4B5563"/>
                </a:solidFill>
                <a:latin typeface="Montserrat" pitchFamily="34" charset="0"/>
                <a:ea typeface="Montserrat" pitchFamily="34" charset="-122"/>
                <a:cs typeface="Montserrat" pitchFamily="34" charset="-120"/>
              </a:rPr>
              <a:t>Los pasajeros de primera clase tuvieron una tasa de supervivencia del 63%, </a:t>
            </a:r>
            <a:r>
              <a:rPr lang="en-US" sz="1500" dirty="0" err="1">
                <a:solidFill>
                  <a:srgbClr val="4B5563"/>
                </a:solidFill>
                <a:latin typeface="Montserrat" pitchFamily="34" charset="0"/>
                <a:ea typeface="Montserrat" pitchFamily="34" charset="-122"/>
                <a:cs typeface="Montserrat" pitchFamily="34" charset="-120"/>
              </a:rPr>
              <a:t>significativamente</a:t>
            </a:r>
            <a:r>
              <a:rPr lang="en-US" sz="1500" dirty="0">
                <a:solidFill>
                  <a:srgbClr val="4B5563"/>
                </a:solidFill>
                <a:latin typeface="Montserrat" pitchFamily="34" charset="0"/>
                <a:ea typeface="Montserrat" pitchFamily="34" charset="-122"/>
                <a:cs typeface="Montserrat" pitchFamily="34" charset="-120"/>
              </a:rPr>
              <a:t> mayor que la segunda clase (47%) y la tercera clase (24%).</a:t>
            </a:r>
            <a:endParaRPr lang="en-US" sz="1500" dirty="0"/>
          </a:p>
        </p:txBody>
      </p:sp>
      <p:sp>
        <p:nvSpPr>
          <p:cNvPr id="24" name="Text 5"/>
          <p:cNvSpPr/>
          <p:nvPr/>
        </p:nvSpPr>
        <p:spPr>
          <a:xfrm>
            <a:off x="6934200" y="1200150"/>
            <a:ext cx="3028950" cy="266700"/>
          </a:xfrm>
          <a:prstGeom prst="rect">
            <a:avLst/>
          </a:prstGeom>
          <a:noFill/>
          <a:ln/>
        </p:spPr>
        <p:txBody>
          <a:bodyPr vert="horz" wrap="square" lIns="0" tIns="0" rIns="0" bIns="0" rtlCol="0" anchor="t"/>
          <a:lstStyle/>
          <a:p>
            <a:pPr marL="0" indent="0">
              <a:lnSpc>
                <a:spcPts val="2100"/>
              </a:lnSpc>
              <a:buNone/>
            </a:pPr>
            <a:r>
              <a:rPr lang="en-US" sz="1600" b="1" dirty="0">
                <a:solidFill>
                  <a:srgbClr val="1F2937"/>
                </a:solidFill>
                <a:latin typeface="Montserrat" pitchFamily="34" charset="0"/>
                <a:ea typeface="Montserrat" pitchFamily="34" charset="-122"/>
                <a:cs typeface="Montserrat" pitchFamily="34" charset="-120"/>
              </a:rPr>
              <a:t>No fue Cuestión de Suerte</a:t>
            </a:r>
            <a:endParaRPr lang="en-US" sz="1600" b="1" dirty="0"/>
          </a:p>
        </p:txBody>
      </p:sp>
      <p:sp>
        <p:nvSpPr>
          <p:cNvPr id="25" name="Text 6"/>
          <p:cNvSpPr/>
          <p:nvPr/>
        </p:nvSpPr>
        <p:spPr>
          <a:xfrm>
            <a:off x="6400800" y="1638300"/>
            <a:ext cx="5295900" cy="914400"/>
          </a:xfrm>
          <a:prstGeom prst="rect">
            <a:avLst/>
          </a:prstGeom>
          <a:noFill/>
          <a:ln/>
        </p:spPr>
        <p:txBody>
          <a:bodyPr vert="horz" wrap="square" lIns="0" tIns="0" rIns="0" bIns="0" rtlCol="0" anchor="t"/>
          <a:lstStyle/>
          <a:p>
            <a:pPr marL="0" indent="0">
              <a:lnSpc>
                <a:spcPts val="1800"/>
              </a:lnSpc>
              <a:buNone/>
            </a:pPr>
            <a:r>
              <a:rPr lang="en-US" sz="1500" dirty="0">
                <a:solidFill>
                  <a:srgbClr val="4B5563"/>
                </a:solidFill>
                <a:latin typeface="Montserrat" pitchFamily="34" charset="0"/>
                <a:ea typeface="Montserrat" pitchFamily="34" charset="-122"/>
                <a:cs typeface="Montserrat" pitchFamily="34" charset="-120"/>
              </a:rPr>
              <a:t>La supervivencia en el Titanic no fue un evento aleatorio. En cambio, fue el resultado de una compleja interacción de variables como el género, la clase social y el puerto de embarque, que crearon una jerarquía de riesgo.</a:t>
            </a:r>
            <a:endParaRPr lang="en-US" sz="1500" dirty="0"/>
          </a:p>
        </p:txBody>
      </p:sp>
      <p:grpSp>
        <p:nvGrpSpPr>
          <p:cNvPr id="32" name="Group 31">
            <a:extLst>
              <a:ext uri="{FF2B5EF4-FFF2-40B4-BE49-F238E27FC236}">
                <a16:creationId xmlns:a16="http://schemas.microsoft.com/office/drawing/2014/main" id="{FCF6661E-D0EA-8D50-BB02-A6A17E62E44C}"/>
              </a:ext>
            </a:extLst>
          </p:cNvPr>
          <p:cNvGrpSpPr/>
          <p:nvPr/>
        </p:nvGrpSpPr>
        <p:grpSpPr>
          <a:xfrm>
            <a:off x="6900386" y="2794908"/>
            <a:ext cx="4872990" cy="190500"/>
            <a:chOff x="7143750" y="2807608"/>
            <a:chExt cx="4088130" cy="190500"/>
          </a:xfrm>
        </p:grpSpPr>
        <p:pic>
          <p:nvPicPr>
            <p:cNvPr id="15" name="Image 13" descr="preencoded.png"/>
            <p:cNvPicPr>
              <a:picLocks noChangeAspect="1"/>
            </p:cNvPicPr>
            <p:nvPr/>
          </p:nvPicPr>
          <p:blipFill>
            <a:blip r:embed="rId16"/>
            <a:stretch>
              <a:fillRect/>
            </a:stretch>
          </p:blipFill>
          <p:spPr>
            <a:xfrm>
              <a:off x="7143750" y="2826658"/>
              <a:ext cx="152400" cy="152400"/>
            </a:xfrm>
            <a:prstGeom prst="rect">
              <a:avLst/>
            </a:prstGeom>
          </p:spPr>
        </p:pic>
        <p:pic>
          <p:nvPicPr>
            <p:cNvPr id="16" name="Image 14" descr="preencoded.png"/>
            <p:cNvPicPr>
              <a:picLocks noChangeAspect="1"/>
            </p:cNvPicPr>
            <p:nvPr/>
          </p:nvPicPr>
          <p:blipFill>
            <a:blip r:embed="rId17"/>
            <a:stretch>
              <a:fillRect/>
            </a:stretch>
          </p:blipFill>
          <p:spPr>
            <a:xfrm>
              <a:off x="8524875" y="2826658"/>
              <a:ext cx="152400" cy="152400"/>
            </a:xfrm>
            <a:prstGeom prst="rect">
              <a:avLst/>
            </a:prstGeom>
          </p:spPr>
        </p:pic>
        <p:pic>
          <p:nvPicPr>
            <p:cNvPr id="17" name="Image 15" descr="preencoded.png"/>
            <p:cNvPicPr>
              <a:picLocks noChangeAspect="1"/>
            </p:cNvPicPr>
            <p:nvPr/>
          </p:nvPicPr>
          <p:blipFill>
            <a:blip r:embed="rId18"/>
            <a:stretch>
              <a:fillRect/>
            </a:stretch>
          </p:blipFill>
          <p:spPr>
            <a:xfrm>
              <a:off x="9963150" y="2826658"/>
              <a:ext cx="152400" cy="152400"/>
            </a:xfrm>
            <a:prstGeom prst="rect">
              <a:avLst/>
            </a:prstGeom>
          </p:spPr>
        </p:pic>
        <p:sp>
          <p:nvSpPr>
            <p:cNvPr id="26" name="Text 7"/>
            <p:cNvSpPr/>
            <p:nvPr/>
          </p:nvSpPr>
          <p:spPr>
            <a:xfrm>
              <a:off x="7372350" y="2807608"/>
              <a:ext cx="1108710" cy="190500"/>
            </a:xfrm>
            <a:prstGeom prst="rect">
              <a:avLst/>
            </a:prstGeom>
            <a:noFill/>
            <a:ln/>
          </p:spPr>
          <p:txBody>
            <a:bodyPr vert="horz" wrap="square" lIns="0" tIns="0" rIns="0" bIns="0" rtlCol="0" anchor="t"/>
            <a:lstStyle/>
            <a:p>
              <a:pPr marL="0" indent="0">
                <a:lnSpc>
                  <a:spcPts val="1500"/>
                </a:lnSpc>
                <a:buNone/>
              </a:pPr>
              <a:r>
                <a:rPr lang="en-US" sz="1050" dirty="0">
                  <a:solidFill>
                    <a:srgbClr val="4B5563"/>
                  </a:solidFill>
                  <a:latin typeface="Montserrat" pitchFamily="34" charset="0"/>
                  <a:ea typeface="Montserrat" pitchFamily="34" charset="-122"/>
                  <a:cs typeface="Montserrat" pitchFamily="34" charset="-120"/>
                </a:rPr>
                <a:t>Primera Clase</a:t>
              </a:r>
              <a:endParaRPr lang="en-US" sz="1050" dirty="0"/>
            </a:p>
          </p:txBody>
        </p:sp>
        <p:sp>
          <p:nvSpPr>
            <p:cNvPr id="27" name="Text 8"/>
            <p:cNvSpPr/>
            <p:nvPr/>
          </p:nvSpPr>
          <p:spPr>
            <a:xfrm>
              <a:off x="8753475" y="2807608"/>
              <a:ext cx="1177290" cy="190500"/>
            </a:xfrm>
            <a:prstGeom prst="rect">
              <a:avLst/>
            </a:prstGeom>
            <a:noFill/>
            <a:ln/>
          </p:spPr>
          <p:txBody>
            <a:bodyPr vert="horz" wrap="square" lIns="0" tIns="0" rIns="0" bIns="0" rtlCol="0" anchor="t"/>
            <a:lstStyle/>
            <a:p>
              <a:pPr marL="0" indent="0">
                <a:lnSpc>
                  <a:spcPts val="1500"/>
                </a:lnSpc>
                <a:buNone/>
              </a:pPr>
              <a:r>
                <a:rPr lang="en-US" sz="1050" dirty="0">
                  <a:solidFill>
                    <a:srgbClr val="4B5563"/>
                  </a:solidFill>
                  <a:latin typeface="Montserrat" pitchFamily="34" charset="0"/>
                  <a:ea typeface="Montserrat" pitchFamily="34" charset="-122"/>
                  <a:cs typeface="Montserrat" pitchFamily="34" charset="-120"/>
                </a:rPr>
                <a:t>Segunda Clase</a:t>
              </a:r>
              <a:endParaRPr lang="en-US" sz="1050" dirty="0"/>
            </a:p>
          </p:txBody>
        </p:sp>
        <p:sp>
          <p:nvSpPr>
            <p:cNvPr id="28" name="Text 9"/>
            <p:cNvSpPr/>
            <p:nvPr/>
          </p:nvSpPr>
          <p:spPr>
            <a:xfrm>
              <a:off x="10191750" y="2807608"/>
              <a:ext cx="1040130" cy="190500"/>
            </a:xfrm>
            <a:prstGeom prst="rect">
              <a:avLst/>
            </a:prstGeom>
            <a:noFill/>
            <a:ln/>
          </p:spPr>
          <p:txBody>
            <a:bodyPr vert="horz" wrap="square" lIns="0" tIns="0" rIns="0" bIns="0" rtlCol="0" anchor="t"/>
            <a:lstStyle/>
            <a:p>
              <a:pPr marL="0" indent="0">
                <a:lnSpc>
                  <a:spcPts val="1500"/>
                </a:lnSpc>
                <a:buNone/>
              </a:pPr>
              <a:r>
                <a:rPr lang="en-US" sz="1050" dirty="0">
                  <a:solidFill>
                    <a:srgbClr val="4B5563"/>
                  </a:solidFill>
                  <a:latin typeface="Montserrat" pitchFamily="34" charset="0"/>
                  <a:ea typeface="Montserrat" pitchFamily="34" charset="-122"/>
                  <a:cs typeface="Montserrat" pitchFamily="34" charset="-120"/>
                </a:rPr>
                <a:t>Tercera Clase</a:t>
              </a:r>
              <a:endParaRPr lang="en-US" sz="1050" dirty="0"/>
            </a:p>
          </p:txBody>
        </p:sp>
      </p:grpSp>
      <p:sp>
        <p:nvSpPr>
          <p:cNvPr id="29" name="Text 10"/>
          <p:cNvSpPr/>
          <p:nvPr/>
        </p:nvSpPr>
        <p:spPr>
          <a:xfrm>
            <a:off x="6386513" y="3848100"/>
            <a:ext cx="5295900" cy="266700"/>
          </a:xfrm>
          <a:prstGeom prst="rect">
            <a:avLst/>
          </a:prstGeom>
          <a:noFill/>
          <a:ln/>
        </p:spPr>
        <p:txBody>
          <a:bodyPr vert="horz" wrap="square" lIns="0" tIns="0" rIns="0" bIns="0" rtlCol="0" anchor="t"/>
          <a:lstStyle/>
          <a:p>
            <a:pPr marL="0" indent="0">
              <a:lnSpc>
                <a:spcPts val="2100"/>
              </a:lnSpc>
              <a:buNone/>
            </a:pPr>
            <a:r>
              <a:rPr lang="en-US" sz="1600" b="1" dirty="0">
                <a:solidFill>
                  <a:srgbClr val="1F2937"/>
                </a:solidFill>
                <a:latin typeface="Montserrat" pitchFamily="34" charset="0"/>
                <a:ea typeface="Montserrat" pitchFamily="34" charset="-122"/>
                <a:cs typeface="Montserrat" pitchFamily="34" charset="-120"/>
              </a:rPr>
              <a:t>Conclusión</a:t>
            </a:r>
            <a:endParaRPr lang="en-US" sz="1600" dirty="0"/>
          </a:p>
        </p:txBody>
      </p:sp>
      <p:sp>
        <p:nvSpPr>
          <p:cNvPr id="30" name="Text 11"/>
          <p:cNvSpPr/>
          <p:nvPr/>
        </p:nvSpPr>
        <p:spPr>
          <a:xfrm>
            <a:off x="6386513" y="4185558"/>
            <a:ext cx="5295900" cy="1238250"/>
          </a:xfrm>
          <a:prstGeom prst="rect">
            <a:avLst/>
          </a:prstGeom>
          <a:noFill/>
          <a:ln/>
        </p:spPr>
        <p:txBody>
          <a:bodyPr vert="horz" wrap="square" lIns="0" tIns="0" rIns="0" bIns="0" rtlCol="0" anchor="t"/>
          <a:lstStyle/>
          <a:p>
            <a:pPr marL="0" indent="0">
              <a:lnSpc>
                <a:spcPts val="1950"/>
              </a:lnSpc>
              <a:buNone/>
            </a:pPr>
            <a:r>
              <a:rPr lang="en-US" dirty="0">
                <a:solidFill>
                  <a:srgbClr val="374151"/>
                </a:solidFill>
                <a:latin typeface="Montserrat" pitchFamily="34" charset="0"/>
                <a:ea typeface="Montserrat" pitchFamily="34" charset="-122"/>
                <a:cs typeface="Montserrat" pitchFamily="34" charset="-120"/>
              </a:rPr>
              <a:t>El análisis del Titanic nos ha permitido entender que la supervivencia no fue al azar, sino que estuvo fuertemente </a:t>
            </a:r>
            <a:r>
              <a:rPr lang="en-US" dirty="0" err="1">
                <a:solidFill>
                  <a:srgbClr val="374151"/>
                </a:solidFill>
                <a:latin typeface="Montserrat" pitchFamily="34" charset="0"/>
                <a:ea typeface="Montserrat" pitchFamily="34" charset="-122"/>
                <a:cs typeface="Montserrat" pitchFamily="34" charset="-120"/>
              </a:rPr>
              <a:t>influenciada</a:t>
            </a:r>
            <a:r>
              <a:rPr lang="en-US" dirty="0">
                <a:solidFill>
                  <a:srgbClr val="374151"/>
                </a:solidFill>
                <a:latin typeface="Montserrat" pitchFamily="34" charset="0"/>
                <a:ea typeface="Montserrat" pitchFamily="34" charset="-122"/>
                <a:cs typeface="Montserrat" pitchFamily="34" charset="-120"/>
              </a:rPr>
              <a:t> </a:t>
            </a:r>
            <a:r>
              <a:rPr lang="en-US" dirty="0" err="1">
                <a:solidFill>
                  <a:srgbClr val="374151"/>
                </a:solidFill>
                <a:latin typeface="Montserrat" pitchFamily="34" charset="0"/>
                <a:ea typeface="Montserrat" pitchFamily="34" charset="-122"/>
                <a:cs typeface="Montserrat" pitchFamily="34" charset="-120"/>
              </a:rPr>
              <a:t>por</a:t>
            </a:r>
            <a:r>
              <a:rPr lang="en-US" dirty="0">
                <a:solidFill>
                  <a:srgbClr val="374151"/>
                </a:solidFill>
                <a:latin typeface="Montserrat" pitchFamily="34" charset="0"/>
                <a:ea typeface="Montserrat" pitchFamily="34" charset="-122"/>
                <a:cs typeface="Montserrat" pitchFamily="34" charset="-120"/>
              </a:rPr>
              <a:t> factores sociales y demográficos. La política de "mujeres y niños primero" durante la evacuación y el </a:t>
            </a:r>
            <a:r>
              <a:rPr lang="en-US" dirty="0" err="1">
                <a:solidFill>
                  <a:srgbClr val="374151"/>
                </a:solidFill>
                <a:latin typeface="Montserrat" pitchFamily="34" charset="0"/>
                <a:ea typeface="Montserrat" pitchFamily="34" charset="-122"/>
                <a:cs typeface="Montserrat" pitchFamily="34" charset="-120"/>
              </a:rPr>
              <a:t>acceso</a:t>
            </a:r>
            <a:r>
              <a:rPr lang="en-US" dirty="0">
                <a:solidFill>
                  <a:srgbClr val="374151"/>
                </a:solidFill>
                <a:latin typeface="Montserrat" pitchFamily="34" charset="0"/>
                <a:ea typeface="Montserrat" pitchFamily="34" charset="-122"/>
                <a:cs typeface="Montserrat" pitchFamily="34" charset="-120"/>
              </a:rPr>
              <a:t> </a:t>
            </a:r>
            <a:r>
              <a:rPr lang="en-US" dirty="0" err="1">
                <a:solidFill>
                  <a:srgbClr val="374151"/>
                </a:solidFill>
                <a:latin typeface="Montserrat" pitchFamily="34" charset="0"/>
                <a:ea typeface="Montserrat" pitchFamily="34" charset="-122"/>
                <a:cs typeface="Montserrat" pitchFamily="34" charset="-120"/>
              </a:rPr>
              <a:t>estratificado</a:t>
            </a:r>
            <a:r>
              <a:rPr lang="en-US" dirty="0">
                <a:solidFill>
                  <a:srgbClr val="374151"/>
                </a:solidFill>
                <a:latin typeface="Montserrat" pitchFamily="34" charset="0"/>
                <a:ea typeface="Montserrat" pitchFamily="34" charset="-122"/>
                <a:cs typeface="Montserrat" pitchFamily="34" charset="-120"/>
              </a:rPr>
              <a:t> a los botes salvavidas determinaron el destino de muchos pasajeros.</a:t>
            </a:r>
            <a:endParaRPr lang="en-US" dirty="0"/>
          </a:p>
        </p:txBody>
      </p:sp>
      <p:sp>
        <p:nvSpPr>
          <p:cNvPr id="31" name="Text 12"/>
          <p:cNvSpPr/>
          <p:nvPr/>
        </p:nvSpPr>
        <p:spPr>
          <a:xfrm>
            <a:off x="11696700" y="6515100"/>
            <a:ext cx="32004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11/12</a:t>
            </a:r>
            <a:endParaRPr lang="en-US" sz="10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7" name="Image 1" descr="preencoded.png">
            <a:extLst>
              <a:ext uri="{FF2B5EF4-FFF2-40B4-BE49-F238E27FC236}">
                <a16:creationId xmlns:a16="http://schemas.microsoft.com/office/drawing/2014/main" id="{F5C3A6FF-18A6-E857-EC32-26AE01133E76}"/>
              </a:ext>
            </a:extLst>
          </p:cNvPr>
          <p:cNvPicPr>
            <a:picLocks noChangeAspect="1"/>
          </p:cNvPicPr>
          <p:nvPr/>
        </p:nvPicPr>
        <p:blipFill>
          <a:blip r:embed="rId3"/>
          <a:stretch>
            <a:fillRect/>
          </a:stretch>
        </p:blipFill>
        <p:spPr>
          <a:xfrm>
            <a:off x="0" y="0"/>
            <a:ext cx="12192000" cy="6858000"/>
          </a:xfrm>
          <a:prstGeom prst="rect">
            <a:avLst/>
          </a:prstGeom>
        </p:spPr>
      </p:pic>
      <p:pic>
        <p:nvPicPr>
          <p:cNvPr id="26" name="Image 2" descr="preencoded.png">
            <a:extLst>
              <a:ext uri="{FF2B5EF4-FFF2-40B4-BE49-F238E27FC236}">
                <a16:creationId xmlns:a16="http://schemas.microsoft.com/office/drawing/2014/main" id="{25118A2B-6C56-CCDF-E6BB-00CC8CF02851}"/>
              </a:ext>
            </a:extLst>
          </p:cNvPr>
          <p:cNvPicPr>
            <a:picLocks noChangeAspect="1"/>
          </p:cNvPicPr>
          <p:nvPr/>
        </p:nvPicPr>
        <p:blipFill>
          <a:blip r:embed="rId4"/>
          <a:stretch>
            <a:fillRect/>
          </a:stretch>
        </p:blipFill>
        <p:spPr>
          <a:xfrm>
            <a:off x="0" y="1814"/>
            <a:ext cx="12192000" cy="6858000"/>
          </a:xfrm>
          <a:prstGeom prst="rect">
            <a:avLst/>
          </a:prstGeom>
        </p:spPr>
      </p:pic>
      <p:pic>
        <p:nvPicPr>
          <p:cNvPr id="3" name="Image 1" descr="preencoded.png"/>
          <p:cNvPicPr>
            <a:picLocks noChangeAspect="1"/>
          </p:cNvPicPr>
          <p:nvPr/>
        </p:nvPicPr>
        <p:blipFill>
          <a:blip r:embed="rId5">
            <a:duotone>
              <a:schemeClr val="accent1">
                <a:shade val="45000"/>
                <a:satMod val="135000"/>
              </a:schemeClr>
              <a:prstClr val="white"/>
            </a:duotone>
          </a:blip>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6"/>
          <a:stretch>
            <a:fillRect/>
          </a:stretch>
        </p:blipFill>
        <p:spPr>
          <a:xfrm>
            <a:off x="5715000" y="1028700"/>
            <a:ext cx="762000" cy="762000"/>
          </a:xfrm>
          <a:prstGeom prst="rect">
            <a:avLst/>
          </a:prstGeom>
        </p:spPr>
      </p:pic>
      <p:pic>
        <p:nvPicPr>
          <p:cNvPr id="5" name="Image 3" descr="preencoded.png"/>
          <p:cNvPicPr>
            <a:picLocks noChangeAspect="1"/>
          </p:cNvPicPr>
          <p:nvPr/>
        </p:nvPicPr>
        <p:blipFill>
          <a:blip r:embed="rId7"/>
          <a:stretch>
            <a:fillRect/>
          </a:stretch>
        </p:blipFill>
        <p:spPr>
          <a:xfrm>
            <a:off x="5934075" y="1238250"/>
            <a:ext cx="323850" cy="342900"/>
          </a:xfrm>
          <a:prstGeom prst="rect">
            <a:avLst/>
          </a:prstGeom>
        </p:spPr>
      </p:pic>
      <p:pic>
        <p:nvPicPr>
          <p:cNvPr id="6" name="Image 4" descr="preencoded.png"/>
          <p:cNvPicPr>
            <a:picLocks noChangeAspect="1"/>
          </p:cNvPicPr>
          <p:nvPr/>
        </p:nvPicPr>
        <p:blipFill>
          <a:blip r:embed="rId8">
            <a:lum bright="70000" contrast="-70000"/>
          </a:blip>
          <a:stretch>
            <a:fillRect/>
          </a:stretch>
        </p:blipFill>
        <p:spPr>
          <a:xfrm>
            <a:off x="4388644" y="2705100"/>
            <a:ext cx="3414713" cy="19050"/>
          </a:xfrm>
          <a:prstGeom prst="rect">
            <a:avLst/>
          </a:prstGeom>
          <a:ln>
            <a:solidFill>
              <a:schemeClr val="bg1"/>
            </a:solidFill>
          </a:ln>
        </p:spPr>
      </p:pic>
      <p:pic>
        <p:nvPicPr>
          <p:cNvPr id="7" name="Image 5" descr="preencoded.png"/>
          <p:cNvPicPr>
            <a:picLocks noChangeAspect="1"/>
          </p:cNvPicPr>
          <p:nvPr/>
        </p:nvPicPr>
        <p:blipFill>
          <a:blip r:embed="rId9">
            <a:alphaModFix/>
            <a:extLst>
              <a:ext uri="{BEBA8EAE-BF5A-486C-A8C5-ECC9F3942E4B}">
                <a14:imgProps xmlns:a14="http://schemas.microsoft.com/office/drawing/2010/main">
                  <a14:imgLayer r:embed="rId10">
                    <a14:imgEffect>
                      <a14:saturation sat="33000"/>
                    </a14:imgEffect>
                  </a14:imgLayer>
                </a14:imgProps>
              </a:ext>
            </a:extLst>
          </a:blip>
          <a:stretch>
            <a:fillRect/>
          </a:stretch>
        </p:blipFill>
        <p:spPr>
          <a:xfrm>
            <a:off x="1981200" y="3257550"/>
            <a:ext cx="8229600" cy="1695450"/>
          </a:xfrm>
          <a:prstGeom prst="rect">
            <a:avLst/>
          </a:prstGeom>
        </p:spPr>
      </p:pic>
      <p:pic>
        <p:nvPicPr>
          <p:cNvPr id="14" name="Image 12" descr="preencoded.png"/>
          <p:cNvPicPr>
            <a:picLocks noChangeAspect="1"/>
          </p:cNvPicPr>
          <p:nvPr/>
        </p:nvPicPr>
        <p:blipFill>
          <a:blip r:embed="rId11"/>
          <a:stretch>
            <a:fillRect/>
          </a:stretch>
        </p:blipFill>
        <p:spPr>
          <a:xfrm>
            <a:off x="9544254" y="6531770"/>
            <a:ext cx="114300" cy="133350"/>
          </a:xfrm>
          <a:prstGeom prst="rect">
            <a:avLst/>
          </a:prstGeom>
          <a:solidFill>
            <a:schemeClr val="bg1"/>
          </a:solidFill>
        </p:spPr>
      </p:pic>
      <p:sp>
        <p:nvSpPr>
          <p:cNvPr id="15" name="Text 0"/>
          <p:cNvSpPr/>
          <p:nvPr/>
        </p:nvSpPr>
        <p:spPr>
          <a:xfrm>
            <a:off x="381000" y="152400"/>
            <a:ext cx="1828800" cy="342900"/>
          </a:xfrm>
          <a:prstGeom prst="rect">
            <a:avLst/>
          </a:prstGeom>
          <a:noFill/>
          <a:ln/>
        </p:spPr>
        <p:txBody>
          <a:bodyPr vert="horz" wrap="square" lIns="0" tIns="0" rIns="0" bIns="0" rtlCol="0" anchor="t"/>
          <a:lstStyle/>
          <a:p>
            <a:pPr marL="0" indent="0">
              <a:lnSpc>
                <a:spcPts val="2700"/>
              </a:lnSpc>
              <a:buNone/>
            </a:pPr>
            <a:r>
              <a:rPr lang="en-US" sz="3600" b="1" dirty="0">
                <a:solidFill>
                  <a:srgbClr val="FFFFFF"/>
                </a:solidFill>
                <a:latin typeface="Cascadia Code SemiBold" panose="020B0609020000020004" pitchFamily="49" charset="0"/>
                <a:cs typeface="Cascadia Code SemiBold" panose="020B0609020000020004" pitchFamily="49" charset="0"/>
              </a:rPr>
              <a:t>Salida</a:t>
            </a:r>
            <a:endParaRPr lang="en-US" sz="3200" dirty="0"/>
          </a:p>
        </p:txBody>
      </p:sp>
      <p:sp>
        <p:nvSpPr>
          <p:cNvPr id="17" name="Text 2"/>
          <p:cNvSpPr/>
          <p:nvPr/>
        </p:nvSpPr>
        <p:spPr>
          <a:xfrm>
            <a:off x="1998345" y="3338510"/>
            <a:ext cx="8229600" cy="1140620"/>
          </a:xfrm>
          <a:prstGeom prst="rect">
            <a:avLst/>
          </a:prstGeom>
          <a:noFill/>
          <a:ln/>
        </p:spPr>
        <p:txBody>
          <a:bodyPr vert="horz" wrap="square" lIns="0" tIns="0" rIns="0" bIns="0" rtlCol="0" anchor="t"/>
          <a:lstStyle/>
          <a:p>
            <a:pPr marL="0" indent="0" algn="ctr">
              <a:lnSpc>
                <a:spcPts val="2438"/>
              </a:lnSpc>
              <a:buNone/>
            </a:pPr>
            <a:r>
              <a:rPr lang="en-US" sz="1500" b="1" dirty="0">
                <a:solidFill>
                  <a:srgbClr val="374151"/>
                </a:solidFill>
                <a:latin typeface="OCR A Extended" panose="02010509020102010303" pitchFamily="50" charset="0"/>
                <a:ea typeface="Montserrat" pitchFamily="34" charset="-122"/>
                <a:cs typeface="Montserrat" pitchFamily="34" charset="-120"/>
              </a:rPr>
              <a:t>Hemos explorado cómo variables demográficas y socioeconómicas influyeron en la supervivencia de los pasajeros del Titanic. Nuestro análisis muestra que la supervivencia no fue un evento aleatorio, sino el resultado de una compleja interacción de factores que crearon una jerarquía de riesgo.</a:t>
            </a:r>
            <a:endParaRPr lang="en-US" sz="1500" b="1" dirty="0">
              <a:latin typeface="OCR A Extended" panose="02010509020102010303" pitchFamily="50" charset="0"/>
            </a:endParaRPr>
          </a:p>
        </p:txBody>
      </p:sp>
      <p:grpSp>
        <p:nvGrpSpPr>
          <p:cNvPr id="24" name="Group 23">
            <a:extLst>
              <a:ext uri="{FF2B5EF4-FFF2-40B4-BE49-F238E27FC236}">
                <a16:creationId xmlns:a16="http://schemas.microsoft.com/office/drawing/2014/main" id="{B5568128-BC64-5AC2-80FB-C6B2A514CA62}"/>
              </a:ext>
            </a:extLst>
          </p:cNvPr>
          <p:cNvGrpSpPr/>
          <p:nvPr/>
        </p:nvGrpSpPr>
        <p:grpSpPr>
          <a:xfrm>
            <a:off x="2276475" y="5494735"/>
            <a:ext cx="7639050" cy="495300"/>
            <a:chOff x="3314700" y="5410200"/>
            <a:chExt cx="5817870" cy="381000"/>
          </a:xfrm>
        </p:grpSpPr>
        <p:pic>
          <p:nvPicPr>
            <p:cNvPr id="8" name="Image 6" descr="preencoded.png"/>
            <p:cNvPicPr>
              <a:picLocks noChangeAspect="1"/>
            </p:cNvPicPr>
            <p:nvPr/>
          </p:nvPicPr>
          <p:blipFill>
            <a:blip r:embed="rId12"/>
            <a:stretch>
              <a:fillRect/>
            </a:stretch>
          </p:blipFill>
          <p:spPr>
            <a:xfrm>
              <a:off x="3314700" y="5410200"/>
              <a:ext cx="381000" cy="381000"/>
            </a:xfrm>
            <a:prstGeom prst="rect">
              <a:avLst/>
            </a:prstGeom>
          </p:spPr>
        </p:pic>
        <p:pic>
          <p:nvPicPr>
            <p:cNvPr id="9" name="Image 7" descr="preencoded.png"/>
            <p:cNvPicPr>
              <a:picLocks noChangeAspect="1"/>
            </p:cNvPicPr>
            <p:nvPr/>
          </p:nvPicPr>
          <p:blipFill>
            <a:blip r:embed="rId13"/>
            <a:stretch>
              <a:fillRect/>
            </a:stretch>
          </p:blipFill>
          <p:spPr>
            <a:xfrm>
              <a:off x="3409950" y="5524500"/>
              <a:ext cx="190500" cy="152400"/>
            </a:xfrm>
            <a:prstGeom prst="rect">
              <a:avLst/>
            </a:prstGeom>
          </p:spPr>
        </p:pic>
        <p:pic>
          <p:nvPicPr>
            <p:cNvPr id="10" name="Image 8" descr="preencoded.png"/>
            <p:cNvPicPr>
              <a:picLocks noChangeAspect="1"/>
            </p:cNvPicPr>
            <p:nvPr/>
          </p:nvPicPr>
          <p:blipFill>
            <a:blip r:embed="rId14"/>
            <a:stretch>
              <a:fillRect/>
            </a:stretch>
          </p:blipFill>
          <p:spPr>
            <a:xfrm>
              <a:off x="5076825" y="5410200"/>
              <a:ext cx="381000" cy="381000"/>
            </a:xfrm>
            <a:prstGeom prst="rect">
              <a:avLst/>
            </a:prstGeom>
          </p:spPr>
        </p:pic>
        <p:pic>
          <p:nvPicPr>
            <p:cNvPr id="11" name="Image 9" descr="preencoded.png"/>
            <p:cNvPicPr>
              <a:picLocks noChangeAspect="1"/>
            </p:cNvPicPr>
            <p:nvPr/>
          </p:nvPicPr>
          <p:blipFill>
            <a:blip r:embed="rId13"/>
            <a:stretch>
              <a:fillRect/>
            </a:stretch>
          </p:blipFill>
          <p:spPr>
            <a:xfrm>
              <a:off x="5172075" y="5524500"/>
              <a:ext cx="190500" cy="152400"/>
            </a:xfrm>
            <a:prstGeom prst="rect">
              <a:avLst/>
            </a:prstGeom>
          </p:spPr>
        </p:pic>
        <p:pic>
          <p:nvPicPr>
            <p:cNvPr id="12" name="Image 10" descr="preencoded.png"/>
            <p:cNvPicPr>
              <a:picLocks noChangeAspect="1"/>
            </p:cNvPicPr>
            <p:nvPr/>
          </p:nvPicPr>
          <p:blipFill>
            <a:blip r:embed="rId15"/>
            <a:stretch>
              <a:fillRect/>
            </a:stretch>
          </p:blipFill>
          <p:spPr>
            <a:xfrm>
              <a:off x="7105650" y="5410200"/>
              <a:ext cx="381000" cy="381000"/>
            </a:xfrm>
            <a:prstGeom prst="rect">
              <a:avLst/>
            </a:prstGeom>
          </p:spPr>
        </p:pic>
        <p:pic>
          <p:nvPicPr>
            <p:cNvPr id="13" name="Image 11" descr="preencoded.png"/>
            <p:cNvPicPr>
              <a:picLocks noChangeAspect="1"/>
            </p:cNvPicPr>
            <p:nvPr/>
          </p:nvPicPr>
          <p:blipFill>
            <a:blip r:embed="rId13"/>
            <a:stretch>
              <a:fillRect/>
            </a:stretch>
          </p:blipFill>
          <p:spPr>
            <a:xfrm>
              <a:off x="7200900" y="5524500"/>
              <a:ext cx="190500" cy="152400"/>
            </a:xfrm>
            <a:prstGeom prst="rect">
              <a:avLst/>
            </a:prstGeom>
          </p:spPr>
        </p:pic>
        <p:sp>
          <p:nvSpPr>
            <p:cNvPr id="18" name="Text 3"/>
            <p:cNvSpPr/>
            <p:nvPr/>
          </p:nvSpPr>
          <p:spPr>
            <a:xfrm>
              <a:off x="3810000" y="5486400"/>
              <a:ext cx="1154430" cy="228600"/>
            </a:xfrm>
            <a:prstGeom prst="rect">
              <a:avLst/>
            </a:prstGeom>
            <a:noFill/>
            <a:ln/>
          </p:spPr>
          <p:txBody>
            <a:bodyPr vert="horz" wrap="square" lIns="0" tIns="0" rIns="0" bIns="0" rtlCol="0" anchor="t"/>
            <a:lstStyle/>
            <a:p>
              <a:pPr marL="0" indent="0">
                <a:lnSpc>
                  <a:spcPts val="1800"/>
                </a:lnSpc>
                <a:buNone/>
              </a:pPr>
              <a:r>
                <a:rPr lang="en-US" sz="1200" b="1" dirty="0">
                  <a:solidFill>
                    <a:schemeClr val="bg1"/>
                  </a:solidFill>
                  <a:latin typeface="OCR A Extended" panose="02010509020102010303" pitchFamily="50" charset="0"/>
                  <a:ea typeface="Montserrat" pitchFamily="34" charset="-122"/>
                  <a:cs typeface="Montserrat" pitchFamily="34" charset="-120"/>
                </a:rPr>
                <a:t>Luis Aguilera</a:t>
              </a:r>
              <a:endParaRPr lang="en-US" sz="1200" b="1" dirty="0">
                <a:solidFill>
                  <a:schemeClr val="bg1"/>
                </a:solidFill>
                <a:latin typeface="OCR A Extended" panose="02010509020102010303" pitchFamily="50" charset="0"/>
              </a:endParaRPr>
            </a:p>
          </p:txBody>
        </p:sp>
        <p:sp>
          <p:nvSpPr>
            <p:cNvPr id="19" name="Text 4"/>
            <p:cNvSpPr/>
            <p:nvPr/>
          </p:nvSpPr>
          <p:spPr>
            <a:xfrm>
              <a:off x="5572125" y="5486400"/>
              <a:ext cx="1474470" cy="228600"/>
            </a:xfrm>
            <a:prstGeom prst="rect">
              <a:avLst/>
            </a:prstGeom>
            <a:noFill/>
            <a:ln/>
          </p:spPr>
          <p:txBody>
            <a:bodyPr vert="horz" wrap="square" lIns="0" tIns="0" rIns="0" bIns="0" rtlCol="0" anchor="t"/>
            <a:lstStyle/>
            <a:p>
              <a:pPr marL="0" indent="0">
                <a:lnSpc>
                  <a:spcPts val="1800"/>
                </a:lnSpc>
                <a:buNone/>
              </a:pPr>
              <a:r>
                <a:rPr lang="en-US" sz="1200" b="1" dirty="0">
                  <a:solidFill>
                    <a:schemeClr val="bg1"/>
                  </a:solidFill>
                  <a:latin typeface="OCR A Extended" panose="02010509020102010303" pitchFamily="50" charset="0"/>
                  <a:ea typeface="Montserrat" pitchFamily="34" charset="-122"/>
                  <a:cs typeface="Montserrat" pitchFamily="34" charset="-120"/>
                </a:rPr>
                <a:t>Leonardo Duran</a:t>
              </a:r>
              <a:endParaRPr lang="en-US" sz="1200" b="1" dirty="0">
                <a:solidFill>
                  <a:schemeClr val="bg1"/>
                </a:solidFill>
                <a:latin typeface="OCR A Extended" panose="02010509020102010303" pitchFamily="50" charset="0"/>
              </a:endParaRPr>
            </a:p>
          </p:txBody>
        </p:sp>
        <p:sp>
          <p:nvSpPr>
            <p:cNvPr id="20" name="Text 5"/>
            <p:cNvSpPr/>
            <p:nvPr/>
          </p:nvSpPr>
          <p:spPr>
            <a:xfrm>
              <a:off x="7600950" y="5486400"/>
              <a:ext cx="1531620" cy="228600"/>
            </a:xfrm>
            <a:prstGeom prst="rect">
              <a:avLst/>
            </a:prstGeom>
            <a:noFill/>
            <a:ln/>
          </p:spPr>
          <p:txBody>
            <a:bodyPr vert="horz" wrap="square" lIns="0" tIns="0" rIns="0" bIns="0" rtlCol="0" anchor="t"/>
            <a:lstStyle/>
            <a:p>
              <a:pPr marL="0" indent="0">
                <a:lnSpc>
                  <a:spcPts val="1800"/>
                </a:lnSpc>
                <a:buNone/>
              </a:pPr>
              <a:r>
                <a:rPr lang="en-US" sz="1200" b="1" dirty="0">
                  <a:solidFill>
                    <a:schemeClr val="bg1"/>
                  </a:solidFill>
                  <a:latin typeface="OCR A Extended" panose="02010509020102010303" pitchFamily="50" charset="0"/>
                  <a:ea typeface="Montserrat" pitchFamily="34" charset="-122"/>
                  <a:cs typeface="Montserrat" pitchFamily="34" charset="-120"/>
                </a:rPr>
                <a:t>Sebastian Tolaba</a:t>
              </a:r>
              <a:endParaRPr lang="en-US" sz="1200" b="1" dirty="0">
                <a:solidFill>
                  <a:schemeClr val="bg1"/>
                </a:solidFill>
                <a:latin typeface="OCR A Extended" panose="02010509020102010303" pitchFamily="50" charset="0"/>
              </a:endParaRPr>
            </a:p>
          </p:txBody>
        </p:sp>
      </p:grpSp>
      <p:sp>
        <p:nvSpPr>
          <p:cNvPr id="21" name="Text 6"/>
          <p:cNvSpPr/>
          <p:nvPr/>
        </p:nvSpPr>
        <p:spPr>
          <a:xfrm>
            <a:off x="9723936" y="6515100"/>
            <a:ext cx="2125980" cy="190500"/>
          </a:xfrm>
          <a:prstGeom prst="rect">
            <a:avLst/>
          </a:prstGeom>
          <a:noFill/>
          <a:ln/>
        </p:spPr>
        <p:txBody>
          <a:bodyPr vert="horz" wrap="square" lIns="0" tIns="0" rIns="0" bIns="0" rtlCol="0" anchor="t"/>
          <a:lstStyle/>
          <a:p>
            <a:pPr marL="0" indent="0">
              <a:lnSpc>
                <a:spcPts val="1500"/>
              </a:lnSpc>
              <a:buNone/>
            </a:pPr>
            <a:r>
              <a:rPr lang="en-US" sz="1050" b="1" dirty="0">
                <a:solidFill>
                  <a:schemeClr val="bg1"/>
                </a:solidFill>
                <a:latin typeface="Montserrat" pitchFamily="34" charset="0"/>
                <a:ea typeface="Montserrat" pitchFamily="34" charset="-122"/>
                <a:cs typeface="Montserrat" pitchFamily="34" charset="-120"/>
              </a:rPr>
              <a:t>4 de Diciembre de 2025</a:t>
            </a:r>
            <a:endParaRPr lang="en-US" sz="1050" b="1" dirty="0">
              <a:solidFill>
                <a:schemeClr val="bg1"/>
              </a:solidFill>
            </a:endParaRPr>
          </a:p>
        </p:txBody>
      </p:sp>
      <p:sp>
        <p:nvSpPr>
          <p:cNvPr id="22" name="Text 7"/>
          <p:cNvSpPr/>
          <p:nvPr/>
        </p:nvSpPr>
        <p:spPr>
          <a:xfrm>
            <a:off x="11668125" y="6515100"/>
            <a:ext cx="35433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12/12</a:t>
            </a:r>
            <a:endParaRPr lang="en-US" sz="1050" dirty="0"/>
          </a:p>
        </p:txBody>
      </p:sp>
      <p:sp>
        <p:nvSpPr>
          <p:cNvPr id="16" name="Text 1"/>
          <p:cNvSpPr/>
          <p:nvPr/>
        </p:nvSpPr>
        <p:spPr>
          <a:xfrm>
            <a:off x="1998345" y="2019300"/>
            <a:ext cx="8195310" cy="457200"/>
          </a:xfrm>
          <a:prstGeom prst="rect">
            <a:avLst/>
          </a:prstGeom>
          <a:noFill/>
          <a:ln/>
        </p:spPr>
        <p:txBody>
          <a:bodyPr vert="horz" wrap="square" lIns="0" tIns="0" rIns="0" bIns="0" rtlCol="0" anchor="t"/>
          <a:lstStyle/>
          <a:p>
            <a:pPr marL="0" indent="0" algn="ctr">
              <a:lnSpc>
                <a:spcPts val="3600"/>
              </a:lnSpc>
              <a:buNone/>
            </a:pPr>
            <a:r>
              <a:rPr lang="en-US" sz="3600" b="1" dirty="0">
                <a:solidFill>
                  <a:schemeClr val="bg1"/>
                </a:solidFill>
                <a:latin typeface="Montserrat" pitchFamily="34" charset="0"/>
                <a:ea typeface="Montserrat" pitchFamily="34" charset="-122"/>
                <a:cs typeface="Montserrat" pitchFamily="34" charset="-120"/>
              </a:rPr>
              <a:t>GRACIAS POR SU ATENCIÓN</a:t>
            </a:r>
            <a:endParaRPr lang="en-US" sz="3600"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4"/>
          <a:stretch>
            <a:fillRect/>
          </a:stretch>
        </p:blipFill>
        <p:spPr>
          <a:xfrm>
            <a:off x="0" y="0"/>
            <a:ext cx="12192000" cy="647700"/>
          </a:xfrm>
          <a:prstGeom prst="rect">
            <a:avLst/>
          </a:prstGeom>
        </p:spPr>
      </p:pic>
      <p:sp>
        <p:nvSpPr>
          <p:cNvPr id="13" name="Text 0"/>
          <p:cNvSpPr/>
          <p:nvPr/>
        </p:nvSpPr>
        <p:spPr>
          <a:xfrm>
            <a:off x="381000" y="152400"/>
            <a:ext cx="11430000" cy="342900"/>
          </a:xfrm>
          <a:prstGeom prst="rect">
            <a:avLst/>
          </a:prstGeom>
          <a:noFill/>
          <a:ln/>
        </p:spPr>
        <p:txBody>
          <a:bodyPr vert="horz" wrap="square" lIns="0" tIns="0" rIns="0" bIns="0" rtlCol="0" anchor="t"/>
          <a:lstStyle/>
          <a:p>
            <a:pPr marL="0" indent="0">
              <a:lnSpc>
                <a:spcPts val="2700"/>
              </a:lnSpc>
              <a:buNone/>
            </a:pPr>
            <a:r>
              <a:rPr lang="en-US" sz="3600" b="1" dirty="0">
                <a:solidFill>
                  <a:srgbClr val="FFFFFF"/>
                </a:solidFill>
                <a:latin typeface="Cascadia Code SemiBold" panose="020B0609020000020004" pitchFamily="49" charset="0"/>
                <a:ea typeface="Montserrat" pitchFamily="34" charset="-122"/>
                <a:cs typeface="Cascadia Code SemiBold" panose="020B0609020000020004" pitchFamily="49" charset="0"/>
              </a:rPr>
              <a:t>¿Qué Analizamos?</a:t>
            </a:r>
            <a:endParaRPr lang="en-US" sz="3600" dirty="0">
              <a:latin typeface="Cascadia Code SemiBold" panose="020B0609020000020004" pitchFamily="49" charset="0"/>
              <a:cs typeface="Cascadia Code SemiBold" panose="020B0609020000020004" pitchFamily="49" charset="0"/>
            </a:endParaRPr>
          </a:p>
        </p:txBody>
      </p:sp>
      <p:sp>
        <p:nvSpPr>
          <p:cNvPr id="14" name="Text 1"/>
          <p:cNvSpPr/>
          <p:nvPr/>
        </p:nvSpPr>
        <p:spPr>
          <a:xfrm>
            <a:off x="381000" y="1028700"/>
            <a:ext cx="11430000" cy="304800"/>
          </a:xfrm>
          <a:prstGeom prst="rect">
            <a:avLst/>
          </a:prstGeom>
          <a:noFill/>
          <a:ln/>
        </p:spPr>
        <p:txBody>
          <a:bodyPr vert="horz" wrap="square" lIns="0" tIns="0" rIns="0" bIns="0" rtlCol="0" anchor="t"/>
          <a:lstStyle/>
          <a:p>
            <a:pPr marL="0" indent="0">
              <a:lnSpc>
                <a:spcPts val="2400"/>
              </a:lnSpc>
              <a:buNone/>
            </a:pPr>
            <a:r>
              <a:rPr lang="en-US" sz="2800" b="1" dirty="0">
                <a:solidFill>
                  <a:srgbClr val="1F2937"/>
                </a:solidFill>
                <a:latin typeface="Cascadia Code SemiBold" panose="020B0609020000020004" pitchFamily="49" charset="0"/>
                <a:ea typeface="Montserrat" pitchFamily="34" charset="-122"/>
                <a:cs typeface="Cascadia Code SemiBold" panose="020B0609020000020004" pitchFamily="49" charset="0"/>
              </a:rPr>
              <a:t>El Desastre del Titanic</a:t>
            </a:r>
            <a:endParaRPr lang="en-US" sz="2800" dirty="0">
              <a:latin typeface="Cascadia Code SemiBold" panose="020B0609020000020004" pitchFamily="49" charset="0"/>
              <a:cs typeface="Cascadia Code SemiBold" panose="020B0609020000020004" pitchFamily="49" charset="0"/>
            </a:endParaRPr>
          </a:p>
        </p:txBody>
      </p:sp>
      <p:sp>
        <p:nvSpPr>
          <p:cNvPr id="15" name="Text 2"/>
          <p:cNvSpPr/>
          <p:nvPr/>
        </p:nvSpPr>
        <p:spPr>
          <a:xfrm>
            <a:off x="381000" y="1485900"/>
            <a:ext cx="11430000" cy="835819"/>
          </a:xfrm>
          <a:prstGeom prst="rect">
            <a:avLst/>
          </a:prstGeom>
          <a:noFill/>
          <a:ln/>
        </p:spPr>
        <p:txBody>
          <a:bodyPr vert="horz" wrap="square" lIns="0" tIns="0" rIns="0" bIns="0" rtlCol="0" anchor="t"/>
          <a:lstStyle/>
          <a:p>
            <a:pPr marL="0" indent="0">
              <a:lnSpc>
                <a:spcPts val="2194"/>
              </a:lnSpc>
              <a:buNone/>
            </a:pPr>
            <a:r>
              <a:rPr lang="en-US" sz="2000" dirty="0">
                <a:solidFill>
                  <a:srgbClr val="374151"/>
                </a:solidFill>
                <a:latin typeface="OCR A Extended" panose="02010509020102010303" pitchFamily="50" charset="0"/>
                <a:ea typeface="Montserrat" pitchFamily="34" charset="-122"/>
                <a:cs typeface="Montserrat" pitchFamily="34" charset="-120"/>
              </a:rPr>
              <a:t>El hundimiento del RMS Titanic en 1912 fue una tragedia marítima que generó un registro detallado de datos. Estos datos nos permiten analizar los patrones de comportamiento y los factores que influyeron en la supervivencia de los pasajeros en una situación extrema.</a:t>
            </a:r>
            <a:endParaRPr lang="en-US" sz="2000" dirty="0">
              <a:latin typeface="OCR A Extended" panose="02010509020102010303" pitchFamily="50" charset="0"/>
            </a:endParaRPr>
          </a:p>
        </p:txBody>
      </p:sp>
      <p:sp>
        <p:nvSpPr>
          <p:cNvPr id="16" name="Text 3"/>
          <p:cNvSpPr/>
          <p:nvPr/>
        </p:nvSpPr>
        <p:spPr>
          <a:xfrm>
            <a:off x="381000" y="2969419"/>
            <a:ext cx="11430000" cy="304800"/>
          </a:xfrm>
          <a:prstGeom prst="rect">
            <a:avLst/>
          </a:prstGeom>
          <a:noFill/>
          <a:ln/>
        </p:spPr>
        <p:txBody>
          <a:bodyPr vert="horz" wrap="square" lIns="0" tIns="0" rIns="0" bIns="0" rtlCol="0" anchor="t"/>
          <a:lstStyle/>
          <a:p>
            <a:pPr marL="0" indent="0">
              <a:lnSpc>
                <a:spcPts val="2400"/>
              </a:lnSpc>
              <a:buNone/>
            </a:pPr>
            <a:r>
              <a:rPr lang="en-US" sz="2800" b="1" dirty="0" err="1">
                <a:solidFill>
                  <a:srgbClr val="1F2937"/>
                </a:solidFill>
                <a:latin typeface="Cascadia Code SemiBold" panose="020B0609020000020004" pitchFamily="49" charset="0"/>
                <a:cs typeface="Cascadia Code SemiBold" panose="020B0609020000020004" pitchFamily="49" charset="0"/>
              </a:rPr>
              <a:t>Factores</a:t>
            </a:r>
            <a:r>
              <a:rPr lang="en-US" sz="2400" b="1" dirty="0">
                <a:solidFill>
                  <a:srgbClr val="1F2937"/>
                </a:solidFill>
                <a:latin typeface="Montserrat" pitchFamily="34" charset="0"/>
                <a:ea typeface="Montserrat" pitchFamily="34" charset="-122"/>
                <a:cs typeface="Montserrat" pitchFamily="34" charset="-120"/>
              </a:rPr>
              <a:t> Estudiados</a:t>
            </a:r>
            <a:endParaRPr lang="en-US" sz="2400" dirty="0"/>
          </a:p>
        </p:txBody>
      </p:sp>
      <p:grpSp>
        <p:nvGrpSpPr>
          <p:cNvPr id="26" name="Group 25">
            <a:extLst>
              <a:ext uri="{FF2B5EF4-FFF2-40B4-BE49-F238E27FC236}">
                <a16:creationId xmlns:a16="http://schemas.microsoft.com/office/drawing/2014/main" id="{183A7CAB-4763-7054-C170-769CEB42F665}"/>
              </a:ext>
            </a:extLst>
          </p:cNvPr>
          <p:cNvGrpSpPr/>
          <p:nvPr/>
        </p:nvGrpSpPr>
        <p:grpSpPr>
          <a:xfrm>
            <a:off x="381000" y="3363119"/>
            <a:ext cx="11430000" cy="1905000"/>
            <a:chOff x="381000" y="3083719"/>
            <a:chExt cx="11430000" cy="1905000"/>
          </a:xfrm>
        </p:grpSpPr>
        <p:pic>
          <p:nvPicPr>
            <p:cNvPr id="4" name="Image 2" descr="preencoded.png"/>
            <p:cNvPicPr>
              <a:picLocks noChangeAspect="1"/>
            </p:cNvPicPr>
            <p:nvPr/>
          </p:nvPicPr>
          <p:blipFill>
            <a:blip r:embed="rId5"/>
            <a:stretch>
              <a:fillRect/>
            </a:stretch>
          </p:blipFill>
          <p:spPr>
            <a:xfrm>
              <a:off x="381000" y="3083719"/>
              <a:ext cx="3657600" cy="1905000"/>
            </a:xfrm>
            <a:prstGeom prst="rect">
              <a:avLst/>
            </a:prstGeom>
          </p:spPr>
        </p:pic>
        <p:pic>
          <p:nvPicPr>
            <p:cNvPr id="5" name="Image 3" descr="preencoded.png"/>
            <p:cNvPicPr>
              <a:picLocks noChangeAspect="1"/>
            </p:cNvPicPr>
            <p:nvPr/>
          </p:nvPicPr>
          <p:blipFill>
            <a:blip r:embed="rId6"/>
            <a:stretch>
              <a:fillRect/>
            </a:stretch>
          </p:blipFill>
          <p:spPr>
            <a:xfrm>
              <a:off x="571500" y="3274219"/>
              <a:ext cx="457200" cy="457200"/>
            </a:xfrm>
            <a:prstGeom prst="rect">
              <a:avLst/>
            </a:prstGeom>
          </p:spPr>
        </p:pic>
        <p:pic>
          <p:nvPicPr>
            <p:cNvPr id="6" name="Image 4" descr="preencoded.png"/>
            <p:cNvPicPr>
              <a:picLocks noChangeAspect="1"/>
            </p:cNvPicPr>
            <p:nvPr/>
          </p:nvPicPr>
          <p:blipFill>
            <a:blip r:embed="rId7"/>
            <a:stretch>
              <a:fillRect/>
            </a:stretch>
          </p:blipFill>
          <p:spPr>
            <a:xfrm>
              <a:off x="681038" y="3369469"/>
              <a:ext cx="238125" cy="266700"/>
            </a:xfrm>
            <a:prstGeom prst="rect">
              <a:avLst/>
            </a:prstGeom>
          </p:spPr>
        </p:pic>
        <p:pic>
          <p:nvPicPr>
            <p:cNvPr id="7" name="Image 5" descr="preencoded.png"/>
            <p:cNvPicPr>
              <a:picLocks noChangeAspect="1"/>
            </p:cNvPicPr>
            <p:nvPr/>
          </p:nvPicPr>
          <p:blipFill>
            <a:blip r:embed="rId5"/>
            <a:stretch>
              <a:fillRect/>
            </a:stretch>
          </p:blipFill>
          <p:spPr>
            <a:xfrm>
              <a:off x="4267200" y="3083719"/>
              <a:ext cx="3657600" cy="1905000"/>
            </a:xfrm>
            <a:prstGeom prst="rect">
              <a:avLst/>
            </a:prstGeom>
          </p:spPr>
        </p:pic>
        <p:pic>
          <p:nvPicPr>
            <p:cNvPr id="8" name="Image 6" descr="preencoded.png"/>
            <p:cNvPicPr>
              <a:picLocks noChangeAspect="1"/>
            </p:cNvPicPr>
            <p:nvPr/>
          </p:nvPicPr>
          <p:blipFill>
            <a:blip r:embed="rId8"/>
            <a:stretch>
              <a:fillRect/>
            </a:stretch>
          </p:blipFill>
          <p:spPr>
            <a:xfrm>
              <a:off x="4457700" y="3274219"/>
              <a:ext cx="457200" cy="457200"/>
            </a:xfrm>
            <a:prstGeom prst="rect">
              <a:avLst/>
            </a:prstGeom>
          </p:spPr>
        </p:pic>
        <p:pic>
          <p:nvPicPr>
            <p:cNvPr id="9" name="Image 7" descr="preencoded.png"/>
            <p:cNvPicPr>
              <a:picLocks noChangeAspect="1"/>
            </p:cNvPicPr>
            <p:nvPr/>
          </p:nvPicPr>
          <p:blipFill>
            <a:blip r:embed="rId9"/>
            <a:stretch>
              <a:fillRect/>
            </a:stretch>
          </p:blipFill>
          <p:spPr>
            <a:xfrm>
              <a:off x="4567238" y="3369469"/>
              <a:ext cx="238125" cy="266700"/>
            </a:xfrm>
            <a:prstGeom prst="rect">
              <a:avLst/>
            </a:prstGeom>
          </p:spPr>
        </p:pic>
        <p:pic>
          <p:nvPicPr>
            <p:cNvPr id="10" name="Image 8" descr="preencoded.png"/>
            <p:cNvPicPr>
              <a:picLocks noChangeAspect="1"/>
            </p:cNvPicPr>
            <p:nvPr/>
          </p:nvPicPr>
          <p:blipFill>
            <a:blip r:embed="rId5"/>
            <a:stretch>
              <a:fillRect/>
            </a:stretch>
          </p:blipFill>
          <p:spPr>
            <a:xfrm>
              <a:off x="8153400" y="3083719"/>
              <a:ext cx="3657600" cy="1905000"/>
            </a:xfrm>
            <a:prstGeom prst="rect">
              <a:avLst/>
            </a:prstGeom>
          </p:spPr>
        </p:pic>
        <p:pic>
          <p:nvPicPr>
            <p:cNvPr id="11" name="Image 9" descr="preencoded.png"/>
            <p:cNvPicPr>
              <a:picLocks noChangeAspect="1"/>
            </p:cNvPicPr>
            <p:nvPr/>
          </p:nvPicPr>
          <p:blipFill>
            <a:blip r:embed="rId10"/>
            <a:stretch>
              <a:fillRect/>
            </a:stretch>
          </p:blipFill>
          <p:spPr>
            <a:xfrm>
              <a:off x="8343900" y="3274219"/>
              <a:ext cx="457200" cy="457200"/>
            </a:xfrm>
            <a:prstGeom prst="rect">
              <a:avLst/>
            </a:prstGeom>
          </p:spPr>
        </p:pic>
        <p:pic>
          <p:nvPicPr>
            <p:cNvPr id="12" name="Image 10" descr="preencoded.png"/>
            <p:cNvPicPr>
              <a:picLocks noChangeAspect="1"/>
            </p:cNvPicPr>
            <p:nvPr/>
          </p:nvPicPr>
          <p:blipFill>
            <a:blip r:embed="rId11"/>
            <a:stretch>
              <a:fillRect/>
            </a:stretch>
          </p:blipFill>
          <p:spPr>
            <a:xfrm>
              <a:off x="8462963" y="3369469"/>
              <a:ext cx="219075" cy="266700"/>
            </a:xfrm>
            <a:prstGeom prst="rect">
              <a:avLst/>
            </a:prstGeom>
          </p:spPr>
        </p:pic>
        <p:sp>
          <p:nvSpPr>
            <p:cNvPr id="17" name="Text 4"/>
            <p:cNvSpPr/>
            <p:nvPr/>
          </p:nvSpPr>
          <p:spPr>
            <a:xfrm>
              <a:off x="1181100" y="3369469"/>
              <a:ext cx="971550" cy="266700"/>
            </a:xfrm>
            <a:prstGeom prst="rect">
              <a:avLst/>
            </a:prstGeom>
            <a:noFill/>
            <a:ln/>
          </p:spPr>
          <p:txBody>
            <a:bodyPr vert="horz" wrap="square" lIns="0" tIns="0" rIns="0" bIns="0" rtlCol="0" anchor="t"/>
            <a:lstStyle/>
            <a:p>
              <a:pPr marL="0" indent="0">
                <a:lnSpc>
                  <a:spcPts val="2100"/>
                </a:lnSpc>
                <a:buNone/>
              </a:pPr>
              <a:r>
                <a:rPr lang="en-US" b="1" dirty="0">
                  <a:solidFill>
                    <a:srgbClr val="1F2937"/>
                  </a:solidFill>
                  <a:latin typeface="Montserrat" pitchFamily="34" charset="0"/>
                  <a:ea typeface="Montserrat" pitchFamily="34" charset="-122"/>
                  <a:cs typeface="Montserrat" pitchFamily="34" charset="-120"/>
                </a:rPr>
                <a:t>Género</a:t>
              </a:r>
              <a:endParaRPr lang="en-US" b="1" dirty="0"/>
            </a:p>
          </p:txBody>
        </p:sp>
        <p:sp>
          <p:nvSpPr>
            <p:cNvPr id="18" name="Text 5"/>
            <p:cNvSpPr/>
            <p:nvPr/>
          </p:nvSpPr>
          <p:spPr>
            <a:xfrm>
              <a:off x="571500" y="3883819"/>
              <a:ext cx="3276600" cy="685800"/>
            </a:xfrm>
            <a:prstGeom prst="rect">
              <a:avLst/>
            </a:prstGeom>
            <a:noFill/>
            <a:ln/>
          </p:spPr>
          <p:txBody>
            <a:bodyPr vert="horz" wrap="square" lIns="0" tIns="0" rIns="0" bIns="0" rtlCol="0" anchor="t"/>
            <a:lstStyle/>
            <a:p>
              <a:pPr>
                <a:lnSpc>
                  <a:spcPts val="1800"/>
                </a:lnSpc>
              </a:pPr>
              <a:r>
                <a:rPr lang="en-US" sz="1400" dirty="0">
                  <a:solidFill>
                    <a:srgbClr val="4B5563"/>
                  </a:solidFill>
                  <a:latin typeface="Montserrat" pitchFamily="34" charset="0"/>
                </a:rPr>
                <a:t>Análisis de cómo el género del pasajero influenció su probabilidad de supervivencia durante la </a:t>
              </a:r>
              <a:r>
                <a:rPr lang="en-US" sz="1400" dirty="0" err="1">
                  <a:solidFill>
                    <a:srgbClr val="4B5563"/>
                  </a:solidFill>
                  <a:latin typeface="Montserrat" pitchFamily="34" charset="0"/>
                </a:rPr>
                <a:t>evacuación</a:t>
              </a:r>
              <a:r>
                <a:rPr lang="en-US" sz="1400" dirty="0">
                  <a:solidFill>
                    <a:srgbClr val="4B5563"/>
                  </a:solidFill>
                  <a:latin typeface="Montserrat" pitchFamily="34" charset="0"/>
                </a:rPr>
                <a:t>.</a:t>
              </a:r>
            </a:p>
          </p:txBody>
        </p:sp>
        <p:sp>
          <p:nvSpPr>
            <p:cNvPr id="19" name="Text 6"/>
            <p:cNvSpPr/>
            <p:nvPr/>
          </p:nvSpPr>
          <p:spPr>
            <a:xfrm>
              <a:off x="5067300" y="3369469"/>
              <a:ext cx="1562100" cy="266700"/>
            </a:xfrm>
            <a:prstGeom prst="rect">
              <a:avLst/>
            </a:prstGeom>
            <a:noFill/>
            <a:ln/>
          </p:spPr>
          <p:txBody>
            <a:bodyPr vert="horz" wrap="square" lIns="0" tIns="0" rIns="0" bIns="0" rtlCol="0" anchor="t"/>
            <a:lstStyle/>
            <a:p>
              <a:pPr marL="0" indent="0">
                <a:lnSpc>
                  <a:spcPts val="2100"/>
                </a:lnSpc>
                <a:buNone/>
              </a:pPr>
              <a:r>
                <a:rPr lang="en-US" b="1" dirty="0">
                  <a:solidFill>
                    <a:srgbClr val="1F2937"/>
                  </a:solidFill>
                  <a:latin typeface="Montserrat" pitchFamily="34" charset="0"/>
                  <a:ea typeface="Montserrat" pitchFamily="34" charset="-122"/>
                  <a:cs typeface="Montserrat" pitchFamily="34" charset="-120"/>
                </a:rPr>
                <a:t>Clase Social</a:t>
              </a:r>
              <a:endParaRPr lang="en-US" b="1" dirty="0"/>
            </a:p>
          </p:txBody>
        </p:sp>
        <p:sp>
          <p:nvSpPr>
            <p:cNvPr id="20" name="Text 7"/>
            <p:cNvSpPr/>
            <p:nvPr/>
          </p:nvSpPr>
          <p:spPr>
            <a:xfrm>
              <a:off x="4457700" y="3996760"/>
              <a:ext cx="3276600" cy="685800"/>
            </a:xfrm>
            <a:prstGeom prst="rect">
              <a:avLst/>
            </a:prstGeom>
            <a:noFill/>
            <a:ln/>
          </p:spPr>
          <p:txBody>
            <a:bodyPr vert="horz" wrap="square" lIns="0" tIns="0" rIns="0" bIns="0" rtlCol="0" anchor="t"/>
            <a:lstStyle/>
            <a:p>
              <a:pPr>
                <a:lnSpc>
                  <a:spcPts val="1800"/>
                </a:lnSpc>
              </a:pPr>
              <a:r>
                <a:rPr lang="en-US" sz="1400" dirty="0" err="1">
                  <a:solidFill>
                    <a:srgbClr val="4B5563"/>
                  </a:solidFill>
                  <a:latin typeface="Montserrat" pitchFamily="34" charset="0"/>
                </a:rPr>
                <a:t>Estudio</a:t>
              </a:r>
              <a:r>
                <a:rPr lang="en-US" sz="1400" dirty="0">
                  <a:solidFill>
                    <a:srgbClr val="4B5563"/>
                  </a:solidFill>
                  <a:latin typeface="Montserrat" pitchFamily="34" charset="0"/>
                </a:rPr>
                <a:t> de cómo la clase del pasaje (primera, segunda o tercera) afectó las posibilidades de </a:t>
              </a:r>
              <a:r>
                <a:rPr lang="en-US" sz="1400" dirty="0" err="1">
                  <a:solidFill>
                    <a:srgbClr val="4B5563"/>
                  </a:solidFill>
                  <a:latin typeface="Montserrat" pitchFamily="34" charset="0"/>
                </a:rPr>
                <a:t>supervivencia</a:t>
              </a:r>
              <a:r>
                <a:rPr lang="en-US" sz="1400" dirty="0">
                  <a:solidFill>
                    <a:srgbClr val="4B5563"/>
                  </a:solidFill>
                  <a:latin typeface="Montserrat" pitchFamily="34" charset="0"/>
                </a:rPr>
                <a:t>.</a:t>
              </a:r>
            </a:p>
          </p:txBody>
        </p:sp>
        <p:sp>
          <p:nvSpPr>
            <p:cNvPr id="21" name="Text 8"/>
            <p:cNvSpPr/>
            <p:nvPr/>
          </p:nvSpPr>
          <p:spPr>
            <a:xfrm>
              <a:off x="8953500" y="3369469"/>
              <a:ext cx="2667000" cy="266700"/>
            </a:xfrm>
            <a:prstGeom prst="rect">
              <a:avLst/>
            </a:prstGeom>
            <a:noFill/>
            <a:ln/>
          </p:spPr>
          <p:txBody>
            <a:bodyPr vert="horz" wrap="square" lIns="0" tIns="0" rIns="0" bIns="0" rtlCol="0" anchor="t"/>
            <a:lstStyle/>
            <a:p>
              <a:pPr marL="0" indent="0">
                <a:lnSpc>
                  <a:spcPts val="2100"/>
                </a:lnSpc>
                <a:buNone/>
              </a:pPr>
              <a:r>
                <a:rPr lang="en-US" b="1" dirty="0">
                  <a:solidFill>
                    <a:srgbClr val="1F2937"/>
                  </a:solidFill>
                  <a:latin typeface="Montserrat" pitchFamily="34" charset="0"/>
                </a:rPr>
                <a:t>Puerto de </a:t>
              </a:r>
              <a:r>
                <a:rPr lang="en-US" b="1" dirty="0" err="1">
                  <a:solidFill>
                    <a:srgbClr val="1F2937"/>
                  </a:solidFill>
                  <a:latin typeface="Montserrat" pitchFamily="34" charset="0"/>
                </a:rPr>
                <a:t>Embarque</a:t>
              </a:r>
              <a:endParaRPr lang="en-US" b="1" dirty="0">
                <a:solidFill>
                  <a:srgbClr val="1F2937"/>
                </a:solidFill>
                <a:latin typeface="Montserrat" pitchFamily="34" charset="0"/>
              </a:endParaRPr>
            </a:p>
          </p:txBody>
        </p:sp>
        <p:sp>
          <p:nvSpPr>
            <p:cNvPr id="22" name="Text 9"/>
            <p:cNvSpPr/>
            <p:nvPr/>
          </p:nvSpPr>
          <p:spPr>
            <a:xfrm>
              <a:off x="8343900" y="3883819"/>
              <a:ext cx="3276600" cy="914400"/>
            </a:xfrm>
            <a:prstGeom prst="rect">
              <a:avLst/>
            </a:prstGeom>
            <a:noFill/>
            <a:ln/>
          </p:spPr>
          <p:txBody>
            <a:bodyPr vert="horz" wrap="square" lIns="0" tIns="0" rIns="0" bIns="0" rtlCol="0" anchor="t"/>
            <a:lstStyle/>
            <a:p>
              <a:pPr marL="0" indent="0">
                <a:lnSpc>
                  <a:spcPts val="1800"/>
                </a:lnSpc>
                <a:buNone/>
              </a:pPr>
              <a:r>
                <a:rPr lang="en-US" sz="1400" dirty="0" err="1">
                  <a:solidFill>
                    <a:srgbClr val="4B5563"/>
                  </a:solidFill>
                  <a:latin typeface="Montserrat" pitchFamily="34" charset="0"/>
                  <a:ea typeface="Montserrat" pitchFamily="34" charset="-122"/>
                  <a:cs typeface="Montserrat" pitchFamily="34" charset="-120"/>
                </a:rPr>
                <a:t>Investigación</a:t>
              </a:r>
              <a:r>
                <a:rPr lang="en-US" sz="1400" dirty="0">
                  <a:solidFill>
                    <a:srgbClr val="4B5563"/>
                  </a:solidFill>
                  <a:latin typeface="Montserrat" pitchFamily="34" charset="0"/>
                  <a:ea typeface="Montserrat" pitchFamily="34" charset="-122"/>
                  <a:cs typeface="Montserrat" pitchFamily="34" charset="-120"/>
                </a:rPr>
                <a:t> de </a:t>
              </a:r>
              <a:r>
                <a:rPr lang="en-US" sz="1400" dirty="0" err="1">
                  <a:solidFill>
                    <a:srgbClr val="4B5563"/>
                  </a:solidFill>
                  <a:latin typeface="Montserrat" pitchFamily="34" charset="0"/>
                  <a:ea typeface="Montserrat" pitchFamily="34" charset="-122"/>
                  <a:cs typeface="Montserrat" pitchFamily="34" charset="-120"/>
                </a:rPr>
                <a:t>cómo</a:t>
              </a:r>
              <a:r>
                <a:rPr lang="en-US" sz="1400" dirty="0">
                  <a:solidFill>
                    <a:srgbClr val="4B5563"/>
                  </a:solidFill>
                  <a:latin typeface="Montserrat" pitchFamily="34" charset="0"/>
                  <a:ea typeface="Montserrat" pitchFamily="34" charset="-122"/>
                  <a:cs typeface="Montserrat" pitchFamily="34" charset="-120"/>
                </a:rPr>
                <a:t> </a:t>
              </a:r>
              <a:r>
                <a:rPr lang="en-US" sz="1400" dirty="0" err="1">
                  <a:solidFill>
                    <a:srgbClr val="4B5563"/>
                  </a:solidFill>
                  <a:latin typeface="Montserrat" pitchFamily="34" charset="0"/>
                  <a:ea typeface="Montserrat" pitchFamily="34" charset="-122"/>
                  <a:cs typeface="Montserrat" pitchFamily="34" charset="-120"/>
                </a:rPr>
                <a:t>el</a:t>
              </a:r>
              <a:r>
                <a:rPr lang="en-US" sz="1400" dirty="0">
                  <a:solidFill>
                    <a:srgbClr val="4B5563"/>
                  </a:solidFill>
                  <a:latin typeface="Montserrat" pitchFamily="34" charset="0"/>
                  <a:ea typeface="Montserrat" pitchFamily="34" charset="-122"/>
                  <a:cs typeface="Montserrat" pitchFamily="34" charset="-120"/>
                </a:rPr>
                <a:t> </a:t>
              </a:r>
              <a:r>
                <a:rPr lang="en-US" sz="1400" dirty="0" err="1">
                  <a:solidFill>
                    <a:srgbClr val="4B5563"/>
                  </a:solidFill>
                  <a:latin typeface="Montserrat" pitchFamily="34" charset="0"/>
                  <a:ea typeface="Montserrat" pitchFamily="34" charset="-122"/>
                  <a:cs typeface="Montserrat" pitchFamily="34" charset="-120"/>
                </a:rPr>
                <a:t>puerto</a:t>
              </a:r>
              <a:r>
                <a:rPr lang="en-US" sz="1400" dirty="0">
                  <a:solidFill>
                    <a:srgbClr val="4B5563"/>
                  </a:solidFill>
                  <a:latin typeface="Montserrat" pitchFamily="34" charset="0"/>
                  <a:ea typeface="Montserrat" pitchFamily="34" charset="-122"/>
                  <a:cs typeface="Montserrat" pitchFamily="34" charset="-120"/>
                </a:rPr>
                <a:t> </a:t>
              </a:r>
              <a:r>
                <a:rPr lang="en-US" sz="1400" dirty="0" err="1">
                  <a:solidFill>
                    <a:srgbClr val="4B5563"/>
                  </a:solidFill>
                  <a:latin typeface="Montserrat" pitchFamily="34" charset="0"/>
                  <a:ea typeface="Montserrat" pitchFamily="34" charset="-122"/>
                  <a:cs typeface="Montserrat" pitchFamily="34" charset="-120"/>
                </a:rPr>
                <a:t>desde</a:t>
              </a:r>
              <a:r>
                <a:rPr lang="en-US" sz="1400" dirty="0">
                  <a:solidFill>
                    <a:srgbClr val="4B5563"/>
                  </a:solidFill>
                  <a:latin typeface="Montserrat" pitchFamily="34" charset="0"/>
                  <a:ea typeface="Montserrat" pitchFamily="34" charset="-122"/>
                  <a:cs typeface="Montserrat" pitchFamily="34" charset="-120"/>
                </a:rPr>
                <a:t> </a:t>
              </a:r>
              <a:r>
                <a:rPr lang="en-US" sz="1400" dirty="0" err="1">
                  <a:solidFill>
                    <a:srgbClr val="4B5563"/>
                  </a:solidFill>
                  <a:latin typeface="Montserrat" pitchFamily="34" charset="0"/>
                  <a:ea typeface="Montserrat" pitchFamily="34" charset="-122"/>
                  <a:cs typeface="Montserrat" pitchFamily="34" charset="-120"/>
                </a:rPr>
                <a:t>donde</a:t>
              </a:r>
              <a:r>
                <a:rPr lang="en-US" sz="1400" dirty="0">
                  <a:solidFill>
                    <a:srgbClr val="4B5563"/>
                  </a:solidFill>
                  <a:latin typeface="Montserrat" pitchFamily="34" charset="0"/>
                  <a:ea typeface="Montserrat" pitchFamily="34" charset="-122"/>
                  <a:cs typeface="Montserrat" pitchFamily="34" charset="-120"/>
                </a:rPr>
                <a:t> </a:t>
              </a:r>
              <a:r>
                <a:rPr lang="en-US" sz="1400" dirty="0" err="1">
                  <a:solidFill>
                    <a:srgbClr val="4B5563"/>
                  </a:solidFill>
                  <a:latin typeface="Montserrat" pitchFamily="34" charset="0"/>
                  <a:ea typeface="Montserrat" pitchFamily="34" charset="-122"/>
                  <a:cs typeface="Montserrat" pitchFamily="34" charset="-120"/>
                </a:rPr>
                <a:t>los</a:t>
              </a:r>
              <a:r>
                <a:rPr lang="en-US" sz="1400" dirty="0">
                  <a:solidFill>
                    <a:srgbClr val="4B5563"/>
                  </a:solidFill>
                  <a:latin typeface="Montserrat" pitchFamily="34" charset="0"/>
                  <a:ea typeface="Montserrat" pitchFamily="34" charset="-122"/>
                  <a:cs typeface="Montserrat" pitchFamily="34" charset="-120"/>
                </a:rPr>
                <a:t> </a:t>
              </a:r>
              <a:r>
                <a:rPr lang="en-US" sz="1400" dirty="0" err="1">
                  <a:solidFill>
                    <a:srgbClr val="4B5563"/>
                  </a:solidFill>
                  <a:latin typeface="Montserrat" pitchFamily="34" charset="0"/>
                  <a:ea typeface="Montserrat" pitchFamily="34" charset="-122"/>
                  <a:cs typeface="Montserrat" pitchFamily="34" charset="-120"/>
                </a:rPr>
                <a:t>pasajeros</a:t>
              </a:r>
              <a:r>
                <a:rPr lang="en-US" sz="1400" dirty="0">
                  <a:solidFill>
                    <a:srgbClr val="4B5563"/>
                  </a:solidFill>
                  <a:latin typeface="Montserrat" pitchFamily="34" charset="0"/>
                  <a:ea typeface="Montserrat" pitchFamily="34" charset="-122"/>
                  <a:cs typeface="Montserrat" pitchFamily="34" charset="-120"/>
                </a:rPr>
                <a:t> </a:t>
              </a:r>
              <a:r>
                <a:rPr lang="en-US" sz="1400" dirty="0" err="1">
                  <a:solidFill>
                    <a:srgbClr val="4B5563"/>
                  </a:solidFill>
                  <a:latin typeface="Montserrat" pitchFamily="34" charset="0"/>
                  <a:ea typeface="Montserrat" pitchFamily="34" charset="-122"/>
                  <a:cs typeface="Montserrat" pitchFamily="34" charset="-120"/>
                </a:rPr>
                <a:t>embarcaron</a:t>
              </a:r>
              <a:r>
                <a:rPr lang="en-US" sz="1400" dirty="0">
                  <a:solidFill>
                    <a:srgbClr val="4B5563"/>
                  </a:solidFill>
                  <a:latin typeface="Montserrat" pitchFamily="34" charset="0"/>
                  <a:ea typeface="Montserrat" pitchFamily="34" charset="-122"/>
                  <a:cs typeface="Montserrat" pitchFamily="34" charset="-120"/>
                </a:rPr>
                <a:t> </a:t>
              </a:r>
              <a:r>
                <a:rPr lang="en-US" sz="1400" dirty="0" err="1">
                  <a:solidFill>
                    <a:srgbClr val="4B5563"/>
                  </a:solidFill>
                  <a:latin typeface="Montserrat" pitchFamily="34" charset="0"/>
                  <a:ea typeface="Montserrat" pitchFamily="34" charset="-122"/>
                  <a:cs typeface="Montserrat" pitchFamily="34" charset="-120"/>
                </a:rPr>
                <a:t>correlaciona</a:t>
              </a:r>
              <a:r>
                <a:rPr lang="en-US" sz="1400" dirty="0">
                  <a:solidFill>
                    <a:srgbClr val="4B5563"/>
                  </a:solidFill>
                  <a:latin typeface="Montserrat" pitchFamily="34" charset="0"/>
                  <a:ea typeface="Montserrat" pitchFamily="34" charset="-122"/>
                  <a:cs typeface="Montserrat" pitchFamily="34" charset="-120"/>
                </a:rPr>
                <a:t> con sus </a:t>
              </a:r>
              <a:r>
                <a:rPr lang="en-US" sz="1400" dirty="0" err="1">
                  <a:solidFill>
                    <a:srgbClr val="4B5563"/>
                  </a:solidFill>
                  <a:latin typeface="Montserrat" pitchFamily="34" charset="0"/>
                  <a:ea typeface="Montserrat" pitchFamily="34" charset="-122"/>
                  <a:cs typeface="Montserrat" pitchFamily="34" charset="-120"/>
                </a:rPr>
                <a:t>posibilidades</a:t>
              </a:r>
              <a:r>
                <a:rPr lang="en-US" sz="1400" dirty="0">
                  <a:solidFill>
                    <a:srgbClr val="4B5563"/>
                  </a:solidFill>
                  <a:latin typeface="Montserrat" pitchFamily="34" charset="0"/>
                  <a:ea typeface="Montserrat" pitchFamily="34" charset="-122"/>
                  <a:cs typeface="Montserrat" pitchFamily="34" charset="-120"/>
                </a:rPr>
                <a:t> de </a:t>
              </a:r>
              <a:r>
                <a:rPr lang="en-US" sz="1400" dirty="0" err="1">
                  <a:solidFill>
                    <a:srgbClr val="4B5563"/>
                  </a:solidFill>
                  <a:latin typeface="Montserrat" pitchFamily="34" charset="0"/>
                  <a:ea typeface="Montserrat" pitchFamily="34" charset="-122"/>
                  <a:cs typeface="Montserrat" pitchFamily="34" charset="-120"/>
                </a:rPr>
                <a:t>supervivencia</a:t>
              </a:r>
              <a:r>
                <a:rPr lang="en-US" sz="1400" dirty="0">
                  <a:solidFill>
                    <a:srgbClr val="4B5563"/>
                  </a:solidFill>
                  <a:latin typeface="Montserrat" pitchFamily="34" charset="0"/>
                  <a:ea typeface="Montserrat" pitchFamily="34" charset="-122"/>
                  <a:cs typeface="Montserrat" pitchFamily="34" charset="-120"/>
                </a:rPr>
                <a:t>.</a:t>
              </a:r>
              <a:endParaRPr lang="en-US" sz="1400" dirty="0"/>
            </a:p>
          </p:txBody>
        </p:sp>
      </p:grpSp>
      <p:sp>
        <p:nvSpPr>
          <p:cNvPr id="23" name="Text 10"/>
          <p:cNvSpPr/>
          <p:nvPr/>
        </p:nvSpPr>
        <p:spPr>
          <a:xfrm>
            <a:off x="201930" y="6106319"/>
            <a:ext cx="11788140" cy="228600"/>
          </a:xfrm>
          <a:prstGeom prst="rect">
            <a:avLst/>
          </a:prstGeom>
          <a:noFill/>
          <a:ln/>
        </p:spPr>
        <p:txBody>
          <a:bodyPr vert="horz" wrap="square" lIns="0" tIns="0" rIns="0" bIns="0" rtlCol="0" anchor="t"/>
          <a:lstStyle/>
          <a:p>
            <a:pPr marL="0" indent="0" algn="ctr">
              <a:lnSpc>
                <a:spcPts val="1800"/>
              </a:lnSpc>
              <a:buNone/>
            </a:pPr>
            <a:r>
              <a:rPr lang="en-US" sz="2000" b="1" dirty="0">
                <a:solidFill>
                  <a:srgbClr val="374151"/>
                </a:solidFill>
                <a:latin typeface="OCR A Extended" panose="02010509020102010303" pitchFamily="50" charset="0"/>
              </a:rPr>
              <a:t>Utilizamos herramientas estadísticas para analizar estos factores y su relación con la </a:t>
            </a:r>
            <a:r>
              <a:rPr lang="en-US" sz="2000" b="1" dirty="0" err="1">
                <a:solidFill>
                  <a:srgbClr val="374151"/>
                </a:solidFill>
                <a:latin typeface="OCR A Extended" panose="02010509020102010303" pitchFamily="50" charset="0"/>
              </a:rPr>
              <a:t>supervivencia</a:t>
            </a:r>
            <a:r>
              <a:rPr lang="en-US" sz="2000" b="1" dirty="0">
                <a:solidFill>
                  <a:srgbClr val="374151"/>
                </a:solidFill>
                <a:latin typeface="OCR A Extended" panose="02010509020102010303" pitchFamily="50" charset="0"/>
              </a:rPr>
              <a:t>.</a:t>
            </a:r>
          </a:p>
        </p:txBody>
      </p:sp>
      <p:sp>
        <p:nvSpPr>
          <p:cNvPr id="24" name="Text 11"/>
          <p:cNvSpPr/>
          <p:nvPr/>
        </p:nvSpPr>
        <p:spPr>
          <a:xfrm>
            <a:off x="11715750" y="6515100"/>
            <a:ext cx="29718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2/12</a:t>
            </a:r>
            <a:endParaRPr lang="en-US" sz="10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4"/>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5"/>
          <a:stretch>
            <a:fillRect/>
          </a:stretch>
        </p:blipFill>
        <p:spPr>
          <a:xfrm>
            <a:off x="381000" y="736600"/>
            <a:ext cx="5283126" cy="1447800"/>
          </a:xfrm>
          <a:prstGeom prst="rect">
            <a:avLst/>
          </a:prstGeom>
        </p:spPr>
      </p:pic>
      <p:pic>
        <p:nvPicPr>
          <p:cNvPr id="5" name="Image 3" descr="preencoded.png"/>
          <p:cNvPicPr>
            <a:picLocks noChangeAspect="1"/>
          </p:cNvPicPr>
          <p:nvPr/>
        </p:nvPicPr>
        <p:blipFill>
          <a:blip r:embed="rId6"/>
          <a:stretch>
            <a:fillRect/>
          </a:stretch>
        </p:blipFill>
        <p:spPr>
          <a:xfrm>
            <a:off x="571500" y="927100"/>
            <a:ext cx="457200" cy="457200"/>
          </a:xfrm>
          <a:prstGeom prst="rect">
            <a:avLst/>
          </a:prstGeom>
        </p:spPr>
      </p:pic>
      <p:pic>
        <p:nvPicPr>
          <p:cNvPr id="6" name="Image 4" descr="preencoded.png"/>
          <p:cNvPicPr>
            <a:picLocks noChangeAspect="1"/>
          </p:cNvPicPr>
          <p:nvPr/>
        </p:nvPicPr>
        <p:blipFill>
          <a:blip r:embed="rId7"/>
          <a:stretch>
            <a:fillRect/>
          </a:stretch>
        </p:blipFill>
        <p:spPr>
          <a:xfrm>
            <a:off x="714375" y="1022350"/>
            <a:ext cx="171450" cy="266700"/>
          </a:xfrm>
          <a:prstGeom prst="rect">
            <a:avLst/>
          </a:prstGeom>
        </p:spPr>
      </p:pic>
      <p:pic>
        <p:nvPicPr>
          <p:cNvPr id="10" name="Image 8" descr="preencoded.png"/>
          <p:cNvPicPr>
            <a:picLocks noChangeAspect="1"/>
          </p:cNvPicPr>
          <p:nvPr/>
        </p:nvPicPr>
        <p:blipFill>
          <a:blip r:embed="rId8"/>
          <a:stretch>
            <a:fillRect/>
          </a:stretch>
        </p:blipFill>
        <p:spPr>
          <a:xfrm>
            <a:off x="381000" y="2623820"/>
            <a:ext cx="5283126" cy="1447800"/>
          </a:xfrm>
          <a:prstGeom prst="rect">
            <a:avLst/>
          </a:prstGeom>
        </p:spPr>
      </p:pic>
      <p:pic>
        <p:nvPicPr>
          <p:cNvPr id="11" name="Image 9" descr="preencoded.png"/>
          <p:cNvPicPr>
            <a:picLocks noChangeAspect="1"/>
          </p:cNvPicPr>
          <p:nvPr/>
        </p:nvPicPr>
        <p:blipFill>
          <a:blip r:embed="rId9"/>
          <a:stretch>
            <a:fillRect/>
          </a:stretch>
        </p:blipFill>
        <p:spPr>
          <a:xfrm>
            <a:off x="571500" y="2814320"/>
            <a:ext cx="457200" cy="457200"/>
          </a:xfrm>
          <a:prstGeom prst="rect">
            <a:avLst/>
          </a:prstGeom>
        </p:spPr>
      </p:pic>
      <p:pic>
        <p:nvPicPr>
          <p:cNvPr id="12" name="Image 10" descr="preencoded.png"/>
          <p:cNvPicPr>
            <a:picLocks noChangeAspect="1"/>
          </p:cNvPicPr>
          <p:nvPr/>
        </p:nvPicPr>
        <p:blipFill>
          <a:blip r:embed="rId10"/>
          <a:stretch>
            <a:fillRect/>
          </a:stretch>
        </p:blipFill>
        <p:spPr>
          <a:xfrm>
            <a:off x="728663" y="2909570"/>
            <a:ext cx="142875" cy="266700"/>
          </a:xfrm>
          <a:prstGeom prst="rect">
            <a:avLst/>
          </a:prstGeom>
        </p:spPr>
      </p:pic>
      <p:pic>
        <p:nvPicPr>
          <p:cNvPr id="13" name="Image 11" descr="preencoded.png"/>
          <p:cNvPicPr>
            <a:picLocks noChangeAspect="1"/>
          </p:cNvPicPr>
          <p:nvPr/>
        </p:nvPicPr>
        <p:blipFill>
          <a:blip r:embed="rId11"/>
          <a:stretch>
            <a:fillRect/>
          </a:stretch>
        </p:blipFill>
        <p:spPr>
          <a:xfrm>
            <a:off x="381000" y="4490174"/>
            <a:ext cx="5283126" cy="2057400"/>
          </a:xfrm>
          <a:prstGeom prst="rect">
            <a:avLst/>
          </a:prstGeom>
        </p:spPr>
      </p:pic>
      <p:pic>
        <p:nvPicPr>
          <p:cNvPr id="14" name="Image 12" descr="preencoded.png"/>
          <p:cNvPicPr>
            <a:picLocks noChangeAspect="1"/>
          </p:cNvPicPr>
          <p:nvPr/>
        </p:nvPicPr>
        <p:blipFill>
          <a:blip r:embed="rId12"/>
          <a:stretch>
            <a:fillRect/>
          </a:stretch>
        </p:blipFill>
        <p:spPr>
          <a:xfrm>
            <a:off x="571500" y="4680674"/>
            <a:ext cx="457200" cy="457200"/>
          </a:xfrm>
          <a:prstGeom prst="rect">
            <a:avLst/>
          </a:prstGeom>
        </p:spPr>
      </p:pic>
      <p:pic>
        <p:nvPicPr>
          <p:cNvPr id="15" name="Image 13" descr="preencoded.png"/>
          <p:cNvPicPr>
            <a:picLocks noChangeAspect="1"/>
          </p:cNvPicPr>
          <p:nvPr/>
        </p:nvPicPr>
        <p:blipFill>
          <a:blip r:embed="rId13"/>
          <a:stretch>
            <a:fillRect/>
          </a:stretch>
        </p:blipFill>
        <p:spPr>
          <a:xfrm>
            <a:off x="681038" y="4775924"/>
            <a:ext cx="238125" cy="266700"/>
          </a:xfrm>
          <a:prstGeom prst="rect">
            <a:avLst/>
          </a:prstGeom>
        </p:spPr>
      </p:pic>
      <p:sp>
        <p:nvSpPr>
          <p:cNvPr id="21" name="Text 0"/>
          <p:cNvSpPr/>
          <p:nvPr/>
        </p:nvSpPr>
        <p:spPr>
          <a:xfrm>
            <a:off x="381000" y="152400"/>
            <a:ext cx="11430000" cy="342900"/>
          </a:xfrm>
          <a:prstGeom prst="rect">
            <a:avLst/>
          </a:prstGeom>
          <a:noFill/>
          <a:ln/>
        </p:spPr>
        <p:txBody>
          <a:bodyPr vert="horz" wrap="square" lIns="0" tIns="0" rIns="0" bIns="0" rtlCol="0" anchor="t"/>
          <a:lstStyle/>
          <a:p>
            <a:pPr marL="0" indent="0">
              <a:lnSpc>
                <a:spcPts val="2700"/>
              </a:lnSpc>
              <a:buNone/>
            </a:pPr>
            <a:r>
              <a:rPr lang="en-US" sz="3600" b="1" dirty="0">
                <a:solidFill>
                  <a:srgbClr val="FFFFFF"/>
                </a:solidFill>
                <a:latin typeface="Cascadia Code SemiBold" panose="020B0609020000020004" pitchFamily="49" charset="0"/>
                <a:cs typeface="Cascadia Code SemiBold" panose="020B0609020000020004" pitchFamily="49" charset="0"/>
              </a:rPr>
              <a:t>Nuestros</a:t>
            </a:r>
            <a:r>
              <a:rPr lang="en-US" sz="3200" b="1" dirty="0">
                <a:solidFill>
                  <a:srgbClr val="FFFFFF"/>
                </a:solidFill>
                <a:latin typeface="Montserrat" pitchFamily="34" charset="0"/>
                <a:ea typeface="Montserrat" pitchFamily="34" charset="-122"/>
                <a:cs typeface="Montserrat" pitchFamily="34" charset="-120"/>
              </a:rPr>
              <a:t> Datos</a:t>
            </a:r>
            <a:endParaRPr lang="en-US" sz="3200" dirty="0"/>
          </a:p>
        </p:txBody>
      </p:sp>
      <p:sp>
        <p:nvSpPr>
          <p:cNvPr id="22" name="Text 1"/>
          <p:cNvSpPr/>
          <p:nvPr/>
        </p:nvSpPr>
        <p:spPr>
          <a:xfrm>
            <a:off x="1181099" y="1022350"/>
            <a:ext cx="2295525" cy="266700"/>
          </a:xfrm>
          <a:prstGeom prst="rect">
            <a:avLst/>
          </a:prstGeom>
          <a:noFill/>
          <a:ln/>
        </p:spPr>
        <p:txBody>
          <a:bodyPr vert="horz" wrap="square" lIns="0" tIns="0" rIns="0" bIns="0" rtlCol="0" anchor="t"/>
          <a:lstStyle/>
          <a:p>
            <a:pPr marL="0" indent="0">
              <a:lnSpc>
                <a:spcPts val="2100"/>
              </a:lnSpc>
              <a:buNone/>
            </a:pPr>
            <a:r>
              <a:rPr lang="en-US" b="1" dirty="0">
                <a:solidFill>
                  <a:srgbClr val="1F2937"/>
                </a:solidFill>
                <a:latin typeface="Montserrat" pitchFamily="34" charset="0"/>
                <a:ea typeface="Montserrat" pitchFamily="34" charset="-122"/>
                <a:cs typeface="Montserrat" pitchFamily="34" charset="-120"/>
              </a:rPr>
              <a:t>Origen Principal</a:t>
            </a:r>
            <a:endParaRPr lang="en-US" b="1" dirty="0"/>
          </a:p>
        </p:txBody>
      </p:sp>
      <p:sp>
        <p:nvSpPr>
          <p:cNvPr id="23" name="Text 2"/>
          <p:cNvSpPr/>
          <p:nvPr/>
        </p:nvSpPr>
        <p:spPr>
          <a:xfrm>
            <a:off x="571500" y="1449616"/>
            <a:ext cx="5181600" cy="457200"/>
          </a:xfrm>
          <a:prstGeom prst="rect">
            <a:avLst/>
          </a:prstGeom>
          <a:noFill/>
          <a:ln/>
        </p:spPr>
        <p:txBody>
          <a:bodyPr vert="horz" wrap="square" lIns="0" tIns="0" rIns="0" bIns="0" rtlCol="0" anchor="t"/>
          <a:lstStyle/>
          <a:p>
            <a:pPr marL="0" indent="0">
              <a:lnSpc>
                <a:spcPts val="1800"/>
              </a:lnSpc>
              <a:buNone/>
            </a:pPr>
            <a:r>
              <a:rPr lang="en-US" sz="1400" dirty="0">
                <a:solidFill>
                  <a:srgbClr val="4B5563"/>
                </a:solidFill>
                <a:latin typeface="Montserrat" pitchFamily="34" charset="0"/>
                <a:ea typeface="Montserrat" pitchFamily="34" charset="-122"/>
                <a:cs typeface="Montserrat" pitchFamily="34" charset="-120"/>
              </a:rPr>
              <a:t>Los datos provienen de la plataforma Kaggle, específicamente del dataset "Titanic - Machine Learning from Disaster".</a:t>
            </a:r>
            <a:endParaRPr lang="en-US" sz="1400" dirty="0"/>
          </a:p>
        </p:txBody>
      </p:sp>
      <p:sp>
        <p:nvSpPr>
          <p:cNvPr id="26" name="Text 5"/>
          <p:cNvSpPr/>
          <p:nvPr/>
        </p:nvSpPr>
        <p:spPr>
          <a:xfrm>
            <a:off x="1181099" y="2909570"/>
            <a:ext cx="2752725" cy="266700"/>
          </a:xfrm>
          <a:prstGeom prst="rect">
            <a:avLst/>
          </a:prstGeom>
          <a:noFill/>
          <a:ln/>
        </p:spPr>
        <p:txBody>
          <a:bodyPr vert="horz" wrap="square" lIns="0" tIns="0" rIns="0" bIns="0" rtlCol="0" anchor="t"/>
          <a:lstStyle/>
          <a:p>
            <a:pPr marL="0" indent="0">
              <a:lnSpc>
                <a:spcPts val="2100"/>
              </a:lnSpc>
              <a:buNone/>
            </a:pPr>
            <a:r>
              <a:rPr lang="en-US" b="1" dirty="0">
                <a:solidFill>
                  <a:srgbClr val="1F2937"/>
                </a:solidFill>
                <a:latin typeface="Montserrat" pitchFamily="34" charset="0"/>
                <a:ea typeface="Montserrat" pitchFamily="34" charset="-122"/>
                <a:cs typeface="Montserrat" pitchFamily="34" charset="-120"/>
              </a:rPr>
              <a:t>Registros Analizados</a:t>
            </a:r>
            <a:endParaRPr lang="en-US" b="1" dirty="0"/>
          </a:p>
        </p:txBody>
      </p:sp>
      <p:sp>
        <p:nvSpPr>
          <p:cNvPr id="27" name="Text 6"/>
          <p:cNvSpPr/>
          <p:nvPr/>
        </p:nvSpPr>
        <p:spPr>
          <a:xfrm>
            <a:off x="571500" y="3423920"/>
            <a:ext cx="5181600" cy="457200"/>
          </a:xfrm>
          <a:prstGeom prst="rect">
            <a:avLst/>
          </a:prstGeom>
          <a:noFill/>
          <a:ln/>
        </p:spPr>
        <p:txBody>
          <a:bodyPr vert="horz" wrap="square" lIns="0" tIns="0" rIns="0" bIns="0" rtlCol="0" anchor="t"/>
          <a:lstStyle/>
          <a:p>
            <a:pPr marL="0" indent="0">
              <a:lnSpc>
                <a:spcPts val="1800"/>
              </a:lnSpc>
              <a:buNone/>
            </a:pPr>
            <a:r>
              <a:rPr lang="en-US" sz="1400" dirty="0">
                <a:solidFill>
                  <a:srgbClr val="4B5563"/>
                </a:solidFill>
                <a:latin typeface="Montserrat" pitchFamily="34" charset="0"/>
                <a:ea typeface="Montserrat" pitchFamily="34" charset="-122"/>
                <a:cs typeface="Montserrat" pitchFamily="34" charset="-120"/>
              </a:rPr>
              <a:t>Después de una limpieza mínima, se analizaron un total de </a:t>
            </a:r>
            <a:r>
              <a:rPr lang="en-US" sz="1400" b="1" dirty="0">
                <a:solidFill>
                  <a:srgbClr val="4B5563"/>
                </a:solidFill>
                <a:latin typeface="Montserrat" pitchFamily="34" charset="0"/>
                <a:ea typeface="Montserrat" pitchFamily="34" charset="-122"/>
                <a:cs typeface="Montserrat" pitchFamily="34" charset="-120"/>
              </a:rPr>
              <a:t>889 registros válidos</a:t>
            </a:r>
            <a:r>
              <a:rPr lang="en-US" sz="1400" dirty="0">
                <a:solidFill>
                  <a:srgbClr val="4B5563"/>
                </a:solidFill>
                <a:latin typeface="Montserrat" pitchFamily="34" charset="0"/>
                <a:ea typeface="Montserrat" pitchFamily="34" charset="-122"/>
                <a:cs typeface="Montserrat" pitchFamily="34" charset="-120"/>
              </a:rPr>
              <a:t> de pasajeros.</a:t>
            </a:r>
            <a:endParaRPr lang="en-US" sz="1400" dirty="0"/>
          </a:p>
        </p:txBody>
      </p:sp>
      <p:sp>
        <p:nvSpPr>
          <p:cNvPr id="28" name="Text 7"/>
          <p:cNvSpPr/>
          <p:nvPr/>
        </p:nvSpPr>
        <p:spPr>
          <a:xfrm>
            <a:off x="1181099" y="4775924"/>
            <a:ext cx="2543175" cy="266700"/>
          </a:xfrm>
          <a:prstGeom prst="rect">
            <a:avLst/>
          </a:prstGeom>
          <a:noFill/>
          <a:ln/>
        </p:spPr>
        <p:txBody>
          <a:bodyPr vert="horz" wrap="square" lIns="0" tIns="0" rIns="0" bIns="0" rtlCol="0" anchor="t"/>
          <a:lstStyle/>
          <a:p>
            <a:pPr marL="0" indent="0">
              <a:lnSpc>
                <a:spcPts val="2100"/>
              </a:lnSpc>
              <a:buNone/>
            </a:pPr>
            <a:r>
              <a:rPr lang="en-US" b="1" dirty="0">
                <a:solidFill>
                  <a:srgbClr val="1F2937"/>
                </a:solidFill>
                <a:latin typeface="Montserrat" pitchFamily="34" charset="0"/>
                <a:ea typeface="Montserrat" pitchFamily="34" charset="-122"/>
                <a:cs typeface="Montserrat" pitchFamily="34" charset="-120"/>
              </a:rPr>
              <a:t>Proceso de Limpieza</a:t>
            </a:r>
            <a:endParaRPr lang="en-US" b="1" dirty="0"/>
          </a:p>
        </p:txBody>
      </p:sp>
      <p:sp>
        <p:nvSpPr>
          <p:cNvPr id="29" name="Text 8"/>
          <p:cNvSpPr/>
          <p:nvPr/>
        </p:nvSpPr>
        <p:spPr>
          <a:xfrm>
            <a:off x="571500" y="5195024"/>
            <a:ext cx="5181600" cy="457200"/>
          </a:xfrm>
          <a:prstGeom prst="rect">
            <a:avLst/>
          </a:prstGeom>
          <a:noFill/>
          <a:ln/>
        </p:spPr>
        <p:txBody>
          <a:bodyPr vert="horz" wrap="square" lIns="0" tIns="0" rIns="0" bIns="0" rtlCol="0" anchor="t"/>
          <a:lstStyle/>
          <a:p>
            <a:pPr marL="342900" indent="-342900" algn="l">
              <a:lnSpc>
                <a:spcPts val="1800"/>
              </a:lnSpc>
              <a:buSzPct val="100000"/>
              <a:buChar char="•"/>
            </a:pPr>
            <a:r>
              <a:rPr lang="en-US" sz="1400" dirty="0">
                <a:solidFill>
                  <a:srgbClr val="4B5563"/>
                </a:solidFill>
                <a:latin typeface="Montserrat" pitchFamily="34" charset="0"/>
                <a:ea typeface="Montserrat" pitchFamily="34" charset="-122"/>
                <a:cs typeface="Montserrat" pitchFamily="34" charset="-120"/>
              </a:rPr>
              <a:t>Se eliminaron variables sin valor analítico: PassengerId, Name, Ticket, Cabin</a:t>
            </a:r>
            <a:endParaRPr lang="en-US" sz="1400" dirty="0"/>
          </a:p>
        </p:txBody>
      </p:sp>
      <p:sp>
        <p:nvSpPr>
          <p:cNvPr id="30" name="Text 9"/>
          <p:cNvSpPr/>
          <p:nvPr/>
        </p:nvSpPr>
        <p:spPr>
          <a:xfrm>
            <a:off x="574040" y="5678708"/>
            <a:ext cx="6217920" cy="228600"/>
          </a:xfrm>
          <a:prstGeom prst="rect">
            <a:avLst/>
          </a:prstGeom>
          <a:noFill/>
          <a:ln/>
        </p:spPr>
        <p:txBody>
          <a:bodyPr vert="horz" wrap="square" lIns="0" tIns="0" rIns="0" bIns="0" rtlCol="0" anchor="t"/>
          <a:lstStyle/>
          <a:p>
            <a:pPr marL="342900" indent="-342900" algn="l">
              <a:lnSpc>
                <a:spcPts val="1800"/>
              </a:lnSpc>
              <a:buSzPct val="100000"/>
              <a:buChar char="•"/>
            </a:pPr>
            <a:r>
              <a:rPr lang="en-US" sz="1400" dirty="0">
                <a:solidFill>
                  <a:srgbClr val="4B5563"/>
                </a:solidFill>
                <a:latin typeface="Montserrat" pitchFamily="34" charset="0"/>
                <a:ea typeface="Montserrat" pitchFamily="34" charset="-122"/>
                <a:cs typeface="Montserrat" pitchFamily="34" charset="-120"/>
              </a:rPr>
              <a:t>Los valores faltantes en Edad se </a:t>
            </a:r>
            <a:r>
              <a:rPr lang="en-US" sz="1400" dirty="0" err="1">
                <a:solidFill>
                  <a:srgbClr val="4B5563"/>
                </a:solidFill>
                <a:latin typeface="Montserrat" pitchFamily="34" charset="0"/>
                <a:ea typeface="Montserrat" pitchFamily="34" charset="-122"/>
                <a:cs typeface="Montserrat" pitchFamily="34" charset="-120"/>
              </a:rPr>
              <a:t>imputaron</a:t>
            </a:r>
            <a:endParaRPr lang="en-US" sz="1400" dirty="0">
              <a:solidFill>
                <a:srgbClr val="4B5563"/>
              </a:solidFill>
              <a:latin typeface="Montserrat" pitchFamily="34" charset="0"/>
              <a:ea typeface="Montserrat" pitchFamily="34" charset="-122"/>
              <a:cs typeface="Montserrat" pitchFamily="34" charset="-120"/>
            </a:endParaRPr>
          </a:p>
          <a:p>
            <a:pPr algn="l">
              <a:lnSpc>
                <a:spcPts val="1800"/>
              </a:lnSpc>
              <a:buSzPct val="100000"/>
            </a:pPr>
            <a:r>
              <a:rPr lang="en-US" sz="1400" dirty="0">
                <a:solidFill>
                  <a:srgbClr val="4B5563"/>
                </a:solidFill>
                <a:latin typeface="Montserrat" pitchFamily="34" charset="0"/>
                <a:ea typeface="Montserrat" pitchFamily="34" charset="-122"/>
                <a:cs typeface="Montserrat" pitchFamily="34" charset="-120"/>
              </a:rPr>
              <a:t>        con la media</a:t>
            </a:r>
            <a:endParaRPr lang="en-US" sz="1400" dirty="0"/>
          </a:p>
        </p:txBody>
      </p:sp>
      <p:sp>
        <p:nvSpPr>
          <p:cNvPr id="31" name="Text 10"/>
          <p:cNvSpPr/>
          <p:nvPr/>
        </p:nvSpPr>
        <p:spPr>
          <a:xfrm>
            <a:off x="571500" y="6167481"/>
            <a:ext cx="6217920" cy="228600"/>
          </a:xfrm>
          <a:prstGeom prst="rect">
            <a:avLst/>
          </a:prstGeom>
          <a:noFill/>
          <a:ln/>
        </p:spPr>
        <p:txBody>
          <a:bodyPr vert="horz" wrap="square" lIns="0" tIns="0" rIns="0" bIns="0" rtlCol="0" anchor="t"/>
          <a:lstStyle/>
          <a:p>
            <a:pPr marL="342900" indent="-342900" algn="l">
              <a:lnSpc>
                <a:spcPts val="1800"/>
              </a:lnSpc>
              <a:buSzPct val="100000"/>
              <a:buChar char="•"/>
            </a:pPr>
            <a:r>
              <a:rPr lang="en-US" sz="1400" dirty="0">
                <a:solidFill>
                  <a:srgbClr val="4B5563"/>
                </a:solidFill>
                <a:latin typeface="Montserrat" pitchFamily="34" charset="0"/>
                <a:ea typeface="Montserrat" pitchFamily="34" charset="-122"/>
                <a:cs typeface="Montserrat" pitchFamily="34" charset="-120"/>
              </a:rPr>
              <a:t>Se mantuvo la integridad de los datos históricos</a:t>
            </a:r>
            <a:endParaRPr lang="en-US" sz="1400" dirty="0"/>
          </a:p>
        </p:txBody>
      </p:sp>
      <p:sp>
        <p:nvSpPr>
          <p:cNvPr id="35" name="Text 14"/>
          <p:cNvSpPr/>
          <p:nvPr/>
        </p:nvSpPr>
        <p:spPr>
          <a:xfrm>
            <a:off x="11715750" y="6515100"/>
            <a:ext cx="29718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3/12</a:t>
            </a:r>
            <a:endParaRPr lang="en-US" sz="1050" dirty="0"/>
          </a:p>
        </p:txBody>
      </p:sp>
      <p:pic>
        <p:nvPicPr>
          <p:cNvPr id="36" name="Picture 35">
            <a:extLst>
              <a:ext uri="{FF2B5EF4-FFF2-40B4-BE49-F238E27FC236}">
                <a16:creationId xmlns:a16="http://schemas.microsoft.com/office/drawing/2014/main" id="{DC5D0EBE-3605-6B42-8CD0-CD2A9344B192}"/>
              </a:ext>
            </a:extLst>
          </p:cNvPr>
          <p:cNvPicPr>
            <a:picLocks noChangeAspect="1"/>
          </p:cNvPicPr>
          <p:nvPr/>
        </p:nvPicPr>
        <p:blipFill>
          <a:blip r:embed="rId14"/>
          <a:stretch>
            <a:fillRect/>
          </a:stretch>
        </p:blipFill>
        <p:spPr>
          <a:xfrm>
            <a:off x="5773664" y="1346386"/>
            <a:ext cx="6426234" cy="4688468"/>
          </a:xfrm>
          <a:prstGeom prst="rect">
            <a:avLst/>
          </a:prstGeom>
          <a:effectLst>
            <a:softEdge rad="1270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4"/>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5"/>
          <a:stretch>
            <a:fillRect/>
          </a:stretch>
        </p:blipFill>
        <p:spPr>
          <a:xfrm>
            <a:off x="304800" y="1447800"/>
            <a:ext cx="11582400" cy="457200"/>
          </a:xfrm>
          <a:prstGeom prst="rect">
            <a:avLst/>
          </a:prstGeom>
        </p:spPr>
      </p:pic>
      <p:pic>
        <p:nvPicPr>
          <p:cNvPr id="5" name="Image 3" descr="preencoded.png"/>
          <p:cNvPicPr>
            <a:picLocks noChangeAspect="1"/>
          </p:cNvPicPr>
          <p:nvPr/>
        </p:nvPicPr>
        <p:blipFill>
          <a:blip r:embed="rId6"/>
          <a:stretch>
            <a:fillRect/>
          </a:stretch>
        </p:blipFill>
        <p:spPr>
          <a:xfrm>
            <a:off x="304800" y="1905000"/>
            <a:ext cx="11582400" cy="533400"/>
          </a:xfrm>
          <a:prstGeom prst="rect">
            <a:avLst/>
          </a:prstGeom>
        </p:spPr>
      </p:pic>
      <p:pic>
        <p:nvPicPr>
          <p:cNvPr id="6" name="Image 4" descr="preencoded.png"/>
          <p:cNvPicPr>
            <a:picLocks noChangeAspect="1"/>
          </p:cNvPicPr>
          <p:nvPr/>
        </p:nvPicPr>
        <p:blipFill>
          <a:blip r:embed="rId7"/>
          <a:stretch>
            <a:fillRect/>
          </a:stretch>
        </p:blipFill>
        <p:spPr>
          <a:xfrm>
            <a:off x="457200" y="2019300"/>
            <a:ext cx="304800" cy="304800"/>
          </a:xfrm>
          <a:prstGeom prst="rect">
            <a:avLst/>
          </a:prstGeom>
        </p:spPr>
      </p:pic>
      <p:pic>
        <p:nvPicPr>
          <p:cNvPr id="7" name="Image 5" descr="preencoded.png"/>
          <p:cNvPicPr>
            <a:picLocks noChangeAspect="1"/>
          </p:cNvPicPr>
          <p:nvPr/>
        </p:nvPicPr>
        <p:blipFill>
          <a:blip r:embed="rId8"/>
          <a:stretch>
            <a:fillRect/>
          </a:stretch>
        </p:blipFill>
        <p:spPr>
          <a:xfrm>
            <a:off x="523875" y="2095500"/>
            <a:ext cx="171450" cy="152400"/>
          </a:xfrm>
          <a:prstGeom prst="rect">
            <a:avLst/>
          </a:prstGeom>
        </p:spPr>
      </p:pic>
      <p:pic>
        <p:nvPicPr>
          <p:cNvPr id="8" name="Image 6" descr="preencoded.png"/>
          <p:cNvPicPr>
            <a:picLocks noChangeAspect="1"/>
          </p:cNvPicPr>
          <p:nvPr/>
        </p:nvPicPr>
        <p:blipFill>
          <a:blip r:embed="rId9"/>
          <a:stretch>
            <a:fillRect/>
          </a:stretch>
        </p:blipFill>
        <p:spPr>
          <a:xfrm>
            <a:off x="304800" y="2438400"/>
            <a:ext cx="11582400" cy="533400"/>
          </a:xfrm>
          <a:prstGeom prst="rect">
            <a:avLst/>
          </a:prstGeom>
        </p:spPr>
      </p:pic>
      <p:pic>
        <p:nvPicPr>
          <p:cNvPr id="9" name="Image 7" descr="preencoded.png"/>
          <p:cNvPicPr>
            <a:picLocks noChangeAspect="1"/>
          </p:cNvPicPr>
          <p:nvPr/>
        </p:nvPicPr>
        <p:blipFill>
          <a:blip r:embed="rId10"/>
          <a:stretch>
            <a:fillRect/>
          </a:stretch>
        </p:blipFill>
        <p:spPr>
          <a:xfrm>
            <a:off x="457200" y="2552700"/>
            <a:ext cx="304800" cy="304800"/>
          </a:xfrm>
          <a:prstGeom prst="rect">
            <a:avLst/>
          </a:prstGeom>
        </p:spPr>
      </p:pic>
      <p:pic>
        <p:nvPicPr>
          <p:cNvPr id="10" name="Image 8" descr="preencoded.png"/>
          <p:cNvPicPr>
            <a:picLocks noChangeAspect="1"/>
          </p:cNvPicPr>
          <p:nvPr/>
        </p:nvPicPr>
        <p:blipFill>
          <a:blip r:embed="rId11"/>
          <a:stretch>
            <a:fillRect/>
          </a:stretch>
        </p:blipFill>
        <p:spPr>
          <a:xfrm>
            <a:off x="523875" y="2628900"/>
            <a:ext cx="171450" cy="152400"/>
          </a:xfrm>
          <a:prstGeom prst="rect">
            <a:avLst/>
          </a:prstGeom>
        </p:spPr>
      </p:pic>
      <p:pic>
        <p:nvPicPr>
          <p:cNvPr id="11" name="Image 9" descr="preencoded.png"/>
          <p:cNvPicPr>
            <a:picLocks noChangeAspect="1"/>
          </p:cNvPicPr>
          <p:nvPr/>
        </p:nvPicPr>
        <p:blipFill>
          <a:blip r:embed="rId6"/>
          <a:stretch>
            <a:fillRect/>
          </a:stretch>
        </p:blipFill>
        <p:spPr>
          <a:xfrm>
            <a:off x="304800" y="2971800"/>
            <a:ext cx="11582400" cy="533400"/>
          </a:xfrm>
          <a:prstGeom prst="rect">
            <a:avLst/>
          </a:prstGeom>
        </p:spPr>
      </p:pic>
      <p:pic>
        <p:nvPicPr>
          <p:cNvPr id="12" name="Image 10" descr="preencoded.png"/>
          <p:cNvPicPr>
            <a:picLocks noChangeAspect="1"/>
          </p:cNvPicPr>
          <p:nvPr/>
        </p:nvPicPr>
        <p:blipFill>
          <a:blip r:embed="rId12"/>
          <a:stretch>
            <a:fillRect/>
          </a:stretch>
        </p:blipFill>
        <p:spPr>
          <a:xfrm>
            <a:off x="457200" y="3086100"/>
            <a:ext cx="304800" cy="304800"/>
          </a:xfrm>
          <a:prstGeom prst="rect">
            <a:avLst/>
          </a:prstGeom>
        </p:spPr>
      </p:pic>
      <p:pic>
        <p:nvPicPr>
          <p:cNvPr id="13" name="Image 11" descr="preencoded.png"/>
          <p:cNvPicPr>
            <a:picLocks noChangeAspect="1"/>
          </p:cNvPicPr>
          <p:nvPr/>
        </p:nvPicPr>
        <p:blipFill>
          <a:blip r:embed="rId13"/>
          <a:stretch>
            <a:fillRect/>
          </a:stretch>
        </p:blipFill>
        <p:spPr>
          <a:xfrm>
            <a:off x="514350" y="3162300"/>
            <a:ext cx="190500" cy="152400"/>
          </a:xfrm>
          <a:prstGeom prst="rect">
            <a:avLst/>
          </a:prstGeom>
        </p:spPr>
      </p:pic>
      <p:pic>
        <p:nvPicPr>
          <p:cNvPr id="14" name="Image 12" descr="preencoded.png"/>
          <p:cNvPicPr>
            <a:picLocks noChangeAspect="1"/>
          </p:cNvPicPr>
          <p:nvPr/>
        </p:nvPicPr>
        <p:blipFill>
          <a:blip r:embed="rId9"/>
          <a:stretch>
            <a:fillRect/>
          </a:stretch>
        </p:blipFill>
        <p:spPr>
          <a:xfrm>
            <a:off x="304800" y="3505200"/>
            <a:ext cx="11582400" cy="533400"/>
          </a:xfrm>
          <a:prstGeom prst="rect">
            <a:avLst/>
          </a:prstGeom>
        </p:spPr>
      </p:pic>
      <p:pic>
        <p:nvPicPr>
          <p:cNvPr id="15" name="Image 13" descr="preencoded.png"/>
          <p:cNvPicPr>
            <a:picLocks noChangeAspect="1"/>
          </p:cNvPicPr>
          <p:nvPr/>
        </p:nvPicPr>
        <p:blipFill>
          <a:blip r:embed="rId14"/>
          <a:stretch>
            <a:fillRect/>
          </a:stretch>
        </p:blipFill>
        <p:spPr>
          <a:xfrm>
            <a:off x="457200" y="3619500"/>
            <a:ext cx="304800" cy="304800"/>
          </a:xfrm>
          <a:prstGeom prst="rect">
            <a:avLst/>
          </a:prstGeom>
        </p:spPr>
      </p:pic>
      <p:pic>
        <p:nvPicPr>
          <p:cNvPr id="16" name="Image 14" descr="preencoded.png"/>
          <p:cNvPicPr>
            <a:picLocks noChangeAspect="1"/>
          </p:cNvPicPr>
          <p:nvPr/>
        </p:nvPicPr>
        <p:blipFill>
          <a:blip r:embed="rId15"/>
          <a:stretch>
            <a:fillRect/>
          </a:stretch>
        </p:blipFill>
        <p:spPr>
          <a:xfrm>
            <a:off x="542925" y="3695700"/>
            <a:ext cx="133350" cy="152400"/>
          </a:xfrm>
          <a:prstGeom prst="rect">
            <a:avLst/>
          </a:prstGeom>
        </p:spPr>
      </p:pic>
      <p:pic>
        <p:nvPicPr>
          <p:cNvPr id="17" name="Image 15" descr="preencoded.png"/>
          <p:cNvPicPr>
            <a:picLocks noChangeAspect="1"/>
          </p:cNvPicPr>
          <p:nvPr/>
        </p:nvPicPr>
        <p:blipFill>
          <a:blip r:embed="rId6"/>
          <a:stretch>
            <a:fillRect/>
          </a:stretch>
        </p:blipFill>
        <p:spPr>
          <a:xfrm>
            <a:off x="304800" y="4038600"/>
            <a:ext cx="11582400" cy="533400"/>
          </a:xfrm>
          <a:prstGeom prst="rect">
            <a:avLst/>
          </a:prstGeom>
        </p:spPr>
      </p:pic>
      <p:pic>
        <p:nvPicPr>
          <p:cNvPr id="18" name="Image 16" descr="preencoded.png"/>
          <p:cNvPicPr>
            <a:picLocks noChangeAspect="1"/>
          </p:cNvPicPr>
          <p:nvPr/>
        </p:nvPicPr>
        <p:blipFill>
          <a:blip r:embed="rId16"/>
          <a:stretch>
            <a:fillRect/>
          </a:stretch>
        </p:blipFill>
        <p:spPr>
          <a:xfrm>
            <a:off x="457200" y="4152900"/>
            <a:ext cx="304800" cy="304800"/>
          </a:xfrm>
          <a:prstGeom prst="rect">
            <a:avLst/>
          </a:prstGeom>
        </p:spPr>
      </p:pic>
      <p:pic>
        <p:nvPicPr>
          <p:cNvPr id="19" name="Image 17" descr="preencoded.png"/>
          <p:cNvPicPr>
            <a:picLocks noChangeAspect="1"/>
          </p:cNvPicPr>
          <p:nvPr/>
        </p:nvPicPr>
        <p:blipFill>
          <a:blip r:embed="rId17"/>
          <a:stretch>
            <a:fillRect/>
          </a:stretch>
        </p:blipFill>
        <p:spPr>
          <a:xfrm>
            <a:off x="514350" y="4229100"/>
            <a:ext cx="190500" cy="152400"/>
          </a:xfrm>
          <a:prstGeom prst="rect">
            <a:avLst/>
          </a:prstGeom>
        </p:spPr>
      </p:pic>
      <p:pic>
        <p:nvPicPr>
          <p:cNvPr id="20" name="Image 18" descr="preencoded.png"/>
          <p:cNvPicPr>
            <a:picLocks noChangeAspect="1"/>
          </p:cNvPicPr>
          <p:nvPr/>
        </p:nvPicPr>
        <p:blipFill>
          <a:blip r:embed="rId9"/>
          <a:stretch>
            <a:fillRect/>
          </a:stretch>
        </p:blipFill>
        <p:spPr>
          <a:xfrm>
            <a:off x="304800" y="4572000"/>
            <a:ext cx="11582400" cy="533400"/>
          </a:xfrm>
          <a:prstGeom prst="rect">
            <a:avLst/>
          </a:prstGeom>
        </p:spPr>
      </p:pic>
      <p:pic>
        <p:nvPicPr>
          <p:cNvPr id="21" name="Image 19" descr="preencoded.png"/>
          <p:cNvPicPr>
            <a:picLocks noChangeAspect="1"/>
          </p:cNvPicPr>
          <p:nvPr/>
        </p:nvPicPr>
        <p:blipFill>
          <a:blip r:embed="rId18"/>
          <a:stretch>
            <a:fillRect/>
          </a:stretch>
        </p:blipFill>
        <p:spPr>
          <a:xfrm>
            <a:off x="457200" y="4686300"/>
            <a:ext cx="304800" cy="304800"/>
          </a:xfrm>
          <a:prstGeom prst="rect">
            <a:avLst/>
          </a:prstGeom>
        </p:spPr>
      </p:pic>
      <p:pic>
        <p:nvPicPr>
          <p:cNvPr id="22" name="Image 20" descr="preencoded.png"/>
          <p:cNvPicPr>
            <a:picLocks noChangeAspect="1"/>
          </p:cNvPicPr>
          <p:nvPr/>
        </p:nvPicPr>
        <p:blipFill>
          <a:blip r:embed="rId19"/>
          <a:stretch>
            <a:fillRect/>
          </a:stretch>
        </p:blipFill>
        <p:spPr>
          <a:xfrm>
            <a:off x="523875" y="4762500"/>
            <a:ext cx="171450" cy="152400"/>
          </a:xfrm>
          <a:prstGeom prst="rect">
            <a:avLst/>
          </a:prstGeom>
        </p:spPr>
      </p:pic>
      <p:pic>
        <p:nvPicPr>
          <p:cNvPr id="23" name="Image 21" descr="preencoded.png"/>
          <p:cNvPicPr>
            <a:picLocks noChangeAspect="1"/>
          </p:cNvPicPr>
          <p:nvPr/>
        </p:nvPicPr>
        <p:blipFill>
          <a:blip r:embed="rId20"/>
          <a:stretch>
            <a:fillRect/>
          </a:stretch>
        </p:blipFill>
        <p:spPr>
          <a:xfrm>
            <a:off x="304800" y="5105400"/>
            <a:ext cx="11582400" cy="533400"/>
          </a:xfrm>
          <a:prstGeom prst="rect">
            <a:avLst/>
          </a:prstGeom>
        </p:spPr>
      </p:pic>
      <p:pic>
        <p:nvPicPr>
          <p:cNvPr id="24" name="Image 22" descr="preencoded.png"/>
          <p:cNvPicPr>
            <a:picLocks noChangeAspect="1"/>
          </p:cNvPicPr>
          <p:nvPr/>
        </p:nvPicPr>
        <p:blipFill>
          <a:blip r:embed="rId7"/>
          <a:stretch>
            <a:fillRect/>
          </a:stretch>
        </p:blipFill>
        <p:spPr>
          <a:xfrm>
            <a:off x="457200" y="5219700"/>
            <a:ext cx="304800" cy="304800"/>
          </a:xfrm>
          <a:prstGeom prst="rect">
            <a:avLst/>
          </a:prstGeom>
        </p:spPr>
      </p:pic>
      <p:pic>
        <p:nvPicPr>
          <p:cNvPr id="25" name="Image 23" descr="preencoded.png"/>
          <p:cNvPicPr>
            <a:picLocks noChangeAspect="1"/>
          </p:cNvPicPr>
          <p:nvPr/>
        </p:nvPicPr>
        <p:blipFill>
          <a:blip r:embed="rId21"/>
          <a:stretch>
            <a:fillRect/>
          </a:stretch>
        </p:blipFill>
        <p:spPr>
          <a:xfrm>
            <a:off x="523875" y="5295900"/>
            <a:ext cx="171450" cy="152400"/>
          </a:xfrm>
          <a:prstGeom prst="rect">
            <a:avLst/>
          </a:prstGeom>
        </p:spPr>
      </p:pic>
      <p:sp>
        <p:nvSpPr>
          <p:cNvPr id="26" name="Text 0"/>
          <p:cNvSpPr/>
          <p:nvPr/>
        </p:nvSpPr>
        <p:spPr>
          <a:xfrm>
            <a:off x="381000" y="152400"/>
            <a:ext cx="11430000" cy="342900"/>
          </a:xfrm>
          <a:prstGeom prst="rect">
            <a:avLst/>
          </a:prstGeom>
          <a:noFill/>
          <a:ln/>
        </p:spPr>
        <p:txBody>
          <a:bodyPr vert="horz" wrap="square" lIns="0" tIns="0" rIns="0" bIns="0" rtlCol="0" anchor="t"/>
          <a:lstStyle/>
          <a:p>
            <a:pPr marL="0" indent="0">
              <a:lnSpc>
                <a:spcPts val="2700"/>
              </a:lnSpc>
              <a:buNone/>
            </a:pPr>
            <a:r>
              <a:rPr lang="en-US" sz="3600" b="1" dirty="0">
                <a:solidFill>
                  <a:srgbClr val="FFFFFF"/>
                </a:solidFill>
                <a:latin typeface="Cascadia Code SemiBold" panose="020B0609020000020004" pitchFamily="49" charset="0"/>
                <a:cs typeface="Cascadia Code SemiBold" panose="020B0609020000020004" pitchFamily="49" charset="0"/>
              </a:rPr>
              <a:t>Variables</a:t>
            </a:r>
            <a:r>
              <a:rPr lang="en-US" sz="3200" b="1" dirty="0">
                <a:solidFill>
                  <a:srgbClr val="FFFFFF"/>
                </a:solidFill>
                <a:latin typeface="Montserrat" pitchFamily="34" charset="0"/>
                <a:ea typeface="Montserrat" pitchFamily="34" charset="-122"/>
                <a:cs typeface="Montserrat" pitchFamily="34" charset="-120"/>
              </a:rPr>
              <a:t> Principales</a:t>
            </a:r>
            <a:endParaRPr lang="en-US" sz="3200" dirty="0"/>
          </a:p>
        </p:txBody>
      </p:sp>
      <p:sp>
        <p:nvSpPr>
          <p:cNvPr id="27" name="Text 1"/>
          <p:cNvSpPr/>
          <p:nvPr/>
        </p:nvSpPr>
        <p:spPr>
          <a:xfrm>
            <a:off x="101600" y="914400"/>
            <a:ext cx="13898880" cy="266700"/>
          </a:xfrm>
          <a:prstGeom prst="rect">
            <a:avLst/>
          </a:prstGeom>
          <a:noFill/>
          <a:ln/>
        </p:spPr>
        <p:txBody>
          <a:bodyPr vert="horz" wrap="square" lIns="0" tIns="0" rIns="0" bIns="0" rtlCol="0" anchor="t"/>
          <a:lstStyle/>
          <a:p>
            <a:pPr marL="0" indent="0">
              <a:lnSpc>
                <a:spcPts val="2100"/>
              </a:lnSpc>
              <a:buNone/>
            </a:pPr>
            <a:r>
              <a:rPr lang="en-US" sz="1500" b="1" dirty="0">
                <a:solidFill>
                  <a:srgbClr val="374151"/>
                </a:solidFill>
                <a:latin typeface="Montserrat" pitchFamily="34" charset="0"/>
                <a:ea typeface="Montserrat" pitchFamily="34" charset="-122"/>
                <a:cs typeface="Montserrat" pitchFamily="34" charset="-120"/>
              </a:rPr>
              <a:t>Para entender los factores de supervivencia, analizamos las siguientes variables clave del conjunto de datos del Titanic:</a:t>
            </a:r>
            <a:endParaRPr lang="en-US" sz="1500" b="1" dirty="0"/>
          </a:p>
        </p:txBody>
      </p:sp>
      <p:sp>
        <p:nvSpPr>
          <p:cNvPr id="28" name="Text 2"/>
          <p:cNvSpPr/>
          <p:nvPr/>
        </p:nvSpPr>
        <p:spPr>
          <a:xfrm>
            <a:off x="457200" y="1447800"/>
            <a:ext cx="2519660" cy="457200"/>
          </a:xfrm>
          <a:prstGeom prst="rect">
            <a:avLst/>
          </a:prstGeom>
          <a:noFill/>
          <a:ln/>
        </p:spPr>
        <p:txBody>
          <a:bodyPr vert="horz" wrap="square" lIns="0" tIns="0" rIns="0" bIns="0" rtlCol="0" anchor="t"/>
          <a:lstStyle/>
          <a:p>
            <a:pPr marL="0" indent="0" algn="l">
              <a:lnSpc>
                <a:spcPts val="1800"/>
              </a:lnSpc>
              <a:buNone/>
            </a:pPr>
            <a:r>
              <a:rPr lang="en-US" sz="1200" b="1" dirty="0">
                <a:solidFill>
                  <a:srgbClr val="FFFFFF"/>
                </a:solidFill>
                <a:latin typeface="Montserrat" pitchFamily="34" charset="0"/>
                <a:ea typeface="Montserrat" pitchFamily="34" charset="-122"/>
                <a:cs typeface="Montserrat" pitchFamily="34" charset="-120"/>
              </a:rPr>
              <a:t>Variable</a:t>
            </a:r>
            <a:endParaRPr lang="en-US" sz="1200" dirty="0"/>
          </a:p>
        </p:txBody>
      </p:sp>
      <p:sp>
        <p:nvSpPr>
          <p:cNvPr id="29" name="Text 3"/>
          <p:cNvSpPr/>
          <p:nvPr/>
        </p:nvSpPr>
        <p:spPr>
          <a:xfrm>
            <a:off x="2976860" y="1447800"/>
            <a:ext cx="1347936" cy="457200"/>
          </a:xfrm>
          <a:prstGeom prst="rect">
            <a:avLst/>
          </a:prstGeom>
          <a:noFill/>
          <a:ln/>
        </p:spPr>
        <p:txBody>
          <a:bodyPr vert="horz" wrap="square" lIns="0" tIns="0" rIns="0" bIns="0" rtlCol="0" anchor="t"/>
          <a:lstStyle/>
          <a:p>
            <a:pPr marL="0" indent="0" algn="l">
              <a:lnSpc>
                <a:spcPts val="1800"/>
              </a:lnSpc>
              <a:buNone/>
            </a:pPr>
            <a:r>
              <a:rPr lang="en-US" sz="1200" b="1" dirty="0">
                <a:solidFill>
                  <a:srgbClr val="FFFFFF"/>
                </a:solidFill>
                <a:latin typeface="Montserrat" pitchFamily="34" charset="0"/>
                <a:ea typeface="Montserrat" pitchFamily="34" charset="-122"/>
                <a:cs typeface="Montserrat" pitchFamily="34" charset="-120"/>
              </a:rPr>
              <a:t>Tipo</a:t>
            </a:r>
            <a:endParaRPr lang="en-US" sz="1200" dirty="0"/>
          </a:p>
        </p:txBody>
      </p:sp>
      <p:sp>
        <p:nvSpPr>
          <p:cNvPr id="30" name="Text 4"/>
          <p:cNvSpPr/>
          <p:nvPr/>
        </p:nvSpPr>
        <p:spPr>
          <a:xfrm>
            <a:off x="4324796" y="1447800"/>
            <a:ext cx="6179939" cy="457200"/>
          </a:xfrm>
          <a:prstGeom prst="rect">
            <a:avLst/>
          </a:prstGeom>
          <a:noFill/>
          <a:ln/>
        </p:spPr>
        <p:txBody>
          <a:bodyPr vert="horz" wrap="square" lIns="0" tIns="0" rIns="0" bIns="0" rtlCol="0" anchor="t"/>
          <a:lstStyle/>
          <a:p>
            <a:pPr marL="0" indent="0" algn="l">
              <a:lnSpc>
                <a:spcPts val="1800"/>
              </a:lnSpc>
              <a:buNone/>
            </a:pPr>
            <a:r>
              <a:rPr lang="en-US" sz="1200" b="1" dirty="0">
                <a:solidFill>
                  <a:srgbClr val="FFFFFF"/>
                </a:solidFill>
                <a:latin typeface="Montserrat" pitchFamily="34" charset="0"/>
                <a:ea typeface="Montserrat" pitchFamily="34" charset="-122"/>
                <a:cs typeface="Montserrat" pitchFamily="34" charset="-120"/>
              </a:rPr>
              <a:t>Descripción</a:t>
            </a:r>
            <a:endParaRPr lang="en-US" sz="1200" dirty="0"/>
          </a:p>
        </p:txBody>
      </p:sp>
      <p:sp>
        <p:nvSpPr>
          <p:cNvPr id="31" name="Text 5"/>
          <p:cNvSpPr/>
          <p:nvPr/>
        </p:nvSpPr>
        <p:spPr>
          <a:xfrm>
            <a:off x="10504736" y="1447800"/>
            <a:ext cx="1534864" cy="457200"/>
          </a:xfrm>
          <a:prstGeom prst="rect">
            <a:avLst/>
          </a:prstGeom>
          <a:noFill/>
          <a:ln/>
        </p:spPr>
        <p:txBody>
          <a:bodyPr vert="horz" wrap="square" lIns="0" tIns="0" rIns="0" bIns="0" rtlCol="0" anchor="t"/>
          <a:lstStyle/>
          <a:p>
            <a:pPr marL="0" indent="0" algn="l">
              <a:lnSpc>
                <a:spcPts val="1800"/>
              </a:lnSpc>
              <a:buNone/>
            </a:pPr>
            <a:r>
              <a:rPr lang="en-US" sz="1200" b="1" dirty="0">
                <a:solidFill>
                  <a:srgbClr val="FFFFFF"/>
                </a:solidFill>
                <a:latin typeface="Montserrat" pitchFamily="34" charset="0"/>
                <a:ea typeface="Montserrat" pitchFamily="34" charset="-122"/>
                <a:cs typeface="Montserrat" pitchFamily="34" charset="-120"/>
              </a:rPr>
              <a:t>Escala</a:t>
            </a:r>
            <a:endParaRPr lang="en-US" sz="1200" dirty="0"/>
          </a:p>
        </p:txBody>
      </p:sp>
      <p:sp>
        <p:nvSpPr>
          <p:cNvPr id="32" name="Text 6"/>
          <p:cNvSpPr/>
          <p:nvPr/>
        </p:nvSpPr>
        <p:spPr>
          <a:xfrm>
            <a:off x="876300" y="2057400"/>
            <a:ext cx="1478280" cy="2286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Superviviente</a:t>
            </a:r>
            <a:endParaRPr lang="en-US" sz="1400" b="1" dirty="0"/>
          </a:p>
        </p:txBody>
      </p:sp>
      <p:sp>
        <p:nvSpPr>
          <p:cNvPr id="33" name="Text 7"/>
          <p:cNvSpPr/>
          <p:nvPr/>
        </p:nvSpPr>
        <p:spPr>
          <a:xfrm>
            <a:off x="2976860" y="2057400"/>
            <a:ext cx="1617524" cy="5334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Cualitativa</a:t>
            </a:r>
            <a:endParaRPr lang="en-US" sz="1400" b="1" dirty="0"/>
          </a:p>
        </p:txBody>
      </p:sp>
      <p:sp>
        <p:nvSpPr>
          <p:cNvPr id="34" name="Text 8"/>
          <p:cNvSpPr/>
          <p:nvPr/>
        </p:nvSpPr>
        <p:spPr>
          <a:xfrm>
            <a:off x="4333220" y="2057400"/>
            <a:ext cx="7415927" cy="5334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Estado de supervivencia (No=0, Sí=1)</a:t>
            </a:r>
            <a:endParaRPr lang="en-US" sz="1200" dirty="0"/>
          </a:p>
        </p:txBody>
      </p:sp>
      <p:sp>
        <p:nvSpPr>
          <p:cNvPr id="35" name="Text 9"/>
          <p:cNvSpPr/>
          <p:nvPr/>
        </p:nvSpPr>
        <p:spPr>
          <a:xfrm>
            <a:off x="10504736" y="2057400"/>
            <a:ext cx="1534864" cy="533400"/>
          </a:xfrm>
          <a:prstGeom prst="rect">
            <a:avLst/>
          </a:prstGeom>
          <a:noFill/>
          <a:ln/>
        </p:spPr>
        <p:txBody>
          <a:bodyPr vert="horz" wrap="square" lIns="0" tIns="0" rIns="0" bIns="0" rtlCol="0" anchor="t"/>
          <a:lstStyle/>
          <a:p>
            <a:pPr marL="0" indent="0">
              <a:lnSpc>
                <a:spcPts val="1800"/>
              </a:lnSpc>
              <a:buNone/>
            </a:pPr>
            <a:r>
              <a:rPr lang="en-US" sz="1400" dirty="0">
                <a:solidFill>
                  <a:srgbClr val="000000"/>
                </a:solidFill>
                <a:latin typeface="Montserrat" pitchFamily="34" charset="0"/>
                <a:ea typeface="Montserrat" pitchFamily="34" charset="-122"/>
                <a:cs typeface="Montserrat" pitchFamily="34" charset="-120"/>
              </a:rPr>
              <a:t>Binaria</a:t>
            </a:r>
            <a:endParaRPr lang="en-US" sz="1400" dirty="0"/>
          </a:p>
        </p:txBody>
      </p:sp>
      <p:sp>
        <p:nvSpPr>
          <p:cNvPr id="36" name="Text 10"/>
          <p:cNvSpPr/>
          <p:nvPr/>
        </p:nvSpPr>
        <p:spPr>
          <a:xfrm>
            <a:off x="876300" y="2590800"/>
            <a:ext cx="784860" cy="228600"/>
          </a:xfrm>
          <a:prstGeom prst="rect">
            <a:avLst/>
          </a:prstGeom>
          <a:noFill/>
          <a:ln/>
        </p:spPr>
        <p:txBody>
          <a:bodyPr vert="horz" wrap="square" lIns="0" tIns="0" rIns="0" bIns="0" rtlCol="0" anchor="t"/>
          <a:lstStyle/>
          <a:p>
            <a:pPr marL="0" indent="0">
              <a:lnSpc>
                <a:spcPts val="1800"/>
              </a:lnSpc>
              <a:buNone/>
            </a:pPr>
            <a:r>
              <a:rPr lang="en-US" sz="1400" b="1" dirty="0" err="1">
                <a:solidFill>
                  <a:srgbClr val="000000"/>
                </a:solidFill>
                <a:latin typeface="Montserrat" pitchFamily="34" charset="0"/>
                <a:ea typeface="Montserrat" pitchFamily="34" charset="-122"/>
                <a:cs typeface="Montserrat" pitchFamily="34" charset="-120"/>
              </a:rPr>
              <a:t>Pclase</a:t>
            </a:r>
            <a:endParaRPr lang="en-US" sz="1400" b="1" dirty="0"/>
          </a:p>
        </p:txBody>
      </p:sp>
      <p:sp>
        <p:nvSpPr>
          <p:cNvPr id="37" name="Text 11"/>
          <p:cNvSpPr/>
          <p:nvPr/>
        </p:nvSpPr>
        <p:spPr>
          <a:xfrm>
            <a:off x="2976860" y="2590800"/>
            <a:ext cx="1617524" cy="5334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Cualitativa</a:t>
            </a:r>
            <a:endParaRPr lang="en-US" sz="1400" b="1" dirty="0"/>
          </a:p>
        </p:txBody>
      </p:sp>
      <p:sp>
        <p:nvSpPr>
          <p:cNvPr id="38" name="Text 12"/>
          <p:cNvSpPr/>
          <p:nvPr/>
        </p:nvSpPr>
        <p:spPr>
          <a:xfrm>
            <a:off x="4333220" y="2590800"/>
            <a:ext cx="7415927" cy="5334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Clase del pasaje (1=Primera, 2=Segunda, 3=Tercera)</a:t>
            </a:r>
            <a:endParaRPr lang="en-US" sz="1200" dirty="0"/>
          </a:p>
        </p:txBody>
      </p:sp>
      <p:sp>
        <p:nvSpPr>
          <p:cNvPr id="39" name="Text 13"/>
          <p:cNvSpPr/>
          <p:nvPr/>
        </p:nvSpPr>
        <p:spPr>
          <a:xfrm>
            <a:off x="10504736" y="2590800"/>
            <a:ext cx="1841837" cy="533400"/>
          </a:xfrm>
          <a:prstGeom prst="rect">
            <a:avLst/>
          </a:prstGeom>
          <a:noFill/>
          <a:ln/>
        </p:spPr>
        <p:txBody>
          <a:bodyPr vert="horz" wrap="square" lIns="0" tIns="0" rIns="0" bIns="0" rtlCol="0" anchor="t"/>
          <a:lstStyle/>
          <a:p>
            <a:pPr marL="0" indent="0">
              <a:lnSpc>
                <a:spcPts val="1800"/>
              </a:lnSpc>
              <a:buNone/>
            </a:pPr>
            <a:r>
              <a:rPr lang="en-US" sz="1400" dirty="0">
                <a:solidFill>
                  <a:srgbClr val="000000"/>
                </a:solidFill>
                <a:latin typeface="Montserrat" pitchFamily="34" charset="0"/>
                <a:ea typeface="Montserrat" pitchFamily="34" charset="-122"/>
                <a:cs typeface="Montserrat" pitchFamily="34" charset="-120"/>
              </a:rPr>
              <a:t>Ordinal 1-3</a:t>
            </a:r>
            <a:endParaRPr lang="en-US" sz="1400" dirty="0"/>
          </a:p>
        </p:txBody>
      </p:sp>
      <p:sp>
        <p:nvSpPr>
          <p:cNvPr id="40" name="Text 14"/>
          <p:cNvSpPr/>
          <p:nvPr/>
        </p:nvSpPr>
        <p:spPr>
          <a:xfrm>
            <a:off x="876300" y="3124200"/>
            <a:ext cx="883920" cy="2286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Sexo</a:t>
            </a:r>
            <a:endParaRPr lang="en-US" sz="1400" b="1" dirty="0"/>
          </a:p>
        </p:txBody>
      </p:sp>
      <p:sp>
        <p:nvSpPr>
          <p:cNvPr id="41" name="Text 15"/>
          <p:cNvSpPr/>
          <p:nvPr/>
        </p:nvSpPr>
        <p:spPr>
          <a:xfrm>
            <a:off x="2976860" y="3124200"/>
            <a:ext cx="1617524" cy="5334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Cualitativa</a:t>
            </a:r>
            <a:endParaRPr lang="en-US" sz="1400" b="1" dirty="0"/>
          </a:p>
        </p:txBody>
      </p:sp>
      <p:sp>
        <p:nvSpPr>
          <p:cNvPr id="42" name="Text 16"/>
          <p:cNvSpPr/>
          <p:nvPr/>
        </p:nvSpPr>
        <p:spPr>
          <a:xfrm>
            <a:off x="4333220" y="3124200"/>
            <a:ext cx="7415927" cy="5334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Sexo del pasajero (Masculino/Femenino)</a:t>
            </a:r>
            <a:endParaRPr lang="en-US" sz="1200" dirty="0"/>
          </a:p>
        </p:txBody>
      </p:sp>
      <p:sp>
        <p:nvSpPr>
          <p:cNvPr id="43" name="Text 17"/>
          <p:cNvSpPr/>
          <p:nvPr/>
        </p:nvSpPr>
        <p:spPr>
          <a:xfrm>
            <a:off x="10504736" y="3124200"/>
            <a:ext cx="1534864" cy="533400"/>
          </a:xfrm>
          <a:prstGeom prst="rect">
            <a:avLst/>
          </a:prstGeom>
          <a:noFill/>
          <a:ln/>
        </p:spPr>
        <p:txBody>
          <a:bodyPr vert="horz" wrap="square" lIns="0" tIns="0" rIns="0" bIns="0" rtlCol="0" anchor="t"/>
          <a:lstStyle/>
          <a:p>
            <a:pPr marL="0" indent="0">
              <a:lnSpc>
                <a:spcPts val="1800"/>
              </a:lnSpc>
              <a:buNone/>
            </a:pPr>
            <a:r>
              <a:rPr lang="en-US" sz="1400" dirty="0">
                <a:solidFill>
                  <a:srgbClr val="000000"/>
                </a:solidFill>
                <a:latin typeface="Montserrat" pitchFamily="34" charset="0"/>
                <a:ea typeface="Montserrat" pitchFamily="34" charset="-122"/>
                <a:cs typeface="Montserrat" pitchFamily="34" charset="-120"/>
              </a:rPr>
              <a:t>Nominal</a:t>
            </a:r>
            <a:endParaRPr lang="en-US" sz="1400" dirty="0"/>
          </a:p>
        </p:txBody>
      </p:sp>
      <p:sp>
        <p:nvSpPr>
          <p:cNvPr id="44" name="Text 18"/>
          <p:cNvSpPr/>
          <p:nvPr/>
        </p:nvSpPr>
        <p:spPr>
          <a:xfrm>
            <a:off x="876300" y="3657600"/>
            <a:ext cx="784860" cy="2286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Edad</a:t>
            </a:r>
            <a:endParaRPr lang="en-US" sz="1400" b="1" dirty="0"/>
          </a:p>
        </p:txBody>
      </p:sp>
      <p:sp>
        <p:nvSpPr>
          <p:cNvPr id="45" name="Text 19"/>
          <p:cNvSpPr/>
          <p:nvPr/>
        </p:nvSpPr>
        <p:spPr>
          <a:xfrm>
            <a:off x="2976860" y="3657600"/>
            <a:ext cx="1617524" cy="5334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Cuantitativa</a:t>
            </a:r>
            <a:endParaRPr lang="en-US" sz="1400" b="1" dirty="0"/>
          </a:p>
        </p:txBody>
      </p:sp>
      <p:sp>
        <p:nvSpPr>
          <p:cNvPr id="46" name="Text 20"/>
          <p:cNvSpPr/>
          <p:nvPr/>
        </p:nvSpPr>
        <p:spPr>
          <a:xfrm>
            <a:off x="4333220" y="3657600"/>
            <a:ext cx="6179939" cy="5334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Edad en años</a:t>
            </a:r>
            <a:endParaRPr lang="en-US" sz="1200" dirty="0"/>
          </a:p>
        </p:txBody>
      </p:sp>
      <p:sp>
        <p:nvSpPr>
          <p:cNvPr id="47" name="Text 21"/>
          <p:cNvSpPr/>
          <p:nvPr/>
        </p:nvSpPr>
        <p:spPr>
          <a:xfrm>
            <a:off x="10504736" y="3657600"/>
            <a:ext cx="1841837" cy="533400"/>
          </a:xfrm>
          <a:prstGeom prst="rect">
            <a:avLst/>
          </a:prstGeom>
          <a:noFill/>
          <a:ln/>
        </p:spPr>
        <p:txBody>
          <a:bodyPr vert="horz" wrap="square" lIns="0" tIns="0" rIns="0" bIns="0" rtlCol="0" anchor="t"/>
          <a:lstStyle/>
          <a:p>
            <a:pPr marL="0" indent="0">
              <a:lnSpc>
                <a:spcPts val="1800"/>
              </a:lnSpc>
              <a:buNone/>
            </a:pPr>
            <a:r>
              <a:rPr lang="en-US" sz="1400" dirty="0">
                <a:solidFill>
                  <a:srgbClr val="000000"/>
                </a:solidFill>
                <a:latin typeface="Montserrat" pitchFamily="34" charset="0"/>
                <a:ea typeface="Montserrat" pitchFamily="34" charset="-122"/>
                <a:cs typeface="Montserrat" pitchFamily="34" charset="-120"/>
              </a:rPr>
              <a:t>Ratio (0-80)</a:t>
            </a:r>
            <a:endParaRPr lang="en-US" sz="1400" dirty="0"/>
          </a:p>
        </p:txBody>
      </p:sp>
      <p:sp>
        <p:nvSpPr>
          <p:cNvPr id="48" name="Text 22"/>
          <p:cNvSpPr/>
          <p:nvPr/>
        </p:nvSpPr>
        <p:spPr>
          <a:xfrm>
            <a:off x="876300" y="4191000"/>
            <a:ext cx="2043410" cy="2286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HermanosConyuges</a:t>
            </a:r>
            <a:endParaRPr lang="en-US" sz="1400" b="1" dirty="0"/>
          </a:p>
        </p:txBody>
      </p:sp>
      <p:sp>
        <p:nvSpPr>
          <p:cNvPr id="49" name="Text 23"/>
          <p:cNvSpPr/>
          <p:nvPr/>
        </p:nvSpPr>
        <p:spPr>
          <a:xfrm>
            <a:off x="2976860" y="4191000"/>
            <a:ext cx="1617524" cy="5334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Cuantitativa</a:t>
            </a:r>
            <a:endParaRPr lang="en-US" sz="1400" b="1" dirty="0"/>
          </a:p>
        </p:txBody>
      </p:sp>
      <p:sp>
        <p:nvSpPr>
          <p:cNvPr id="50" name="Text 24"/>
          <p:cNvSpPr/>
          <p:nvPr/>
        </p:nvSpPr>
        <p:spPr>
          <a:xfrm>
            <a:off x="4333220" y="4191000"/>
            <a:ext cx="7415927" cy="5334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Número de hermanos/cónyuges a bordo</a:t>
            </a:r>
            <a:endParaRPr lang="en-US" sz="1200" dirty="0"/>
          </a:p>
        </p:txBody>
      </p:sp>
      <p:sp>
        <p:nvSpPr>
          <p:cNvPr id="51" name="Text 25"/>
          <p:cNvSpPr/>
          <p:nvPr/>
        </p:nvSpPr>
        <p:spPr>
          <a:xfrm>
            <a:off x="10504736" y="4191000"/>
            <a:ext cx="1841837" cy="533400"/>
          </a:xfrm>
          <a:prstGeom prst="rect">
            <a:avLst/>
          </a:prstGeom>
          <a:noFill/>
          <a:ln/>
        </p:spPr>
        <p:txBody>
          <a:bodyPr vert="horz" wrap="square" lIns="0" tIns="0" rIns="0" bIns="0" rtlCol="0" anchor="t"/>
          <a:lstStyle/>
          <a:p>
            <a:pPr marL="0" indent="0">
              <a:lnSpc>
                <a:spcPts val="1800"/>
              </a:lnSpc>
              <a:buNone/>
            </a:pPr>
            <a:r>
              <a:rPr lang="en-US" sz="1400" dirty="0">
                <a:solidFill>
                  <a:srgbClr val="000000"/>
                </a:solidFill>
                <a:latin typeface="Montserrat" pitchFamily="34" charset="0"/>
                <a:ea typeface="Montserrat" pitchFamily="34" charset="-122"/>
                <a:cs typeface="Montserrat" pitchFamily="34" charset="-120"/>
              </a:rPr>
              <a:t>Intervalo 0-8</a:t>
            </a:r>
            <a:endParaRPr lang="en-US" sz="1400" dirty="0"/>
          </a:p>
        </p:txBody>
      </p:sp>
      <p:sp>
        <p:nvSpPr>
          <p:cNvPr id="52" name="Text 26"/>
          <p:cNvSpPr/>
          <p:nvPr/>
        </p:nvSpPr>
        <p:spPr>
          <a:xfrm>
            <a:off x="876300" y="4724400"/>
            <a:ext cx="784860" cy="2286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Tarifa</a:t>
            </a:r>
            <a:endParaRPr lang="en-US" sz="1400" b="1" dirty="0"/>
          </a:p>
        </p:txBody>
      </p:sp>
      <p:sp>
        <p:nvSpPr>
          <p:cNvPr id="53" name="Text 27"/>
          <p:cNvSpPr/>
          <p:nvPr/>
        </p:nvSpPr>
        <p:spPr>
          <a:xfrm>
            <a:off x="2976860" y="4724400"/>
            <a:ext cx="1617524" cy="5334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Cuantitativa</a:t>
            </a:r>
            <a:endParaRPr lang="en-US" sz="1400" b="1" dirty="0"/>
          </a:p>
        </p:txBody>
      </p:sp>
      <p:sp>
        <p:nvSpPr>
          <p:cNvPr id="54" name="Text 28"/>
          <p:cNvSpPr/>
          <p:nvPr/>
        </p:nvSpPr>
        <p:spPr>
          <a:xfrm>
            <a:off x="4333220" y="4724400"/>
            <a:ext cx="7415927" cy="5334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Precio del pasaje en libras esterlinas</a:t>
            </a:r>
            <a:endParaRPr lang="en-US" sz="1200" dirty="0"/>
          </a:p>
        </p:txBody>
      </p:sp>
      <p:sp>
        <p:nvSpPr>
          <p:cNvPr id="55" name="Text 29"/>
          <p:cNvSpPr/>
          <p:nvPr/>
        </p:nvSpPr>
        <p:spPr>
          <a:xfrm>
            <a:off x="10504736" y="4724400"/>
            <a:ext cx="1841837" cy="533400"/>
          </a:xfrm>
          <a:prstGeom prst="rect">
            <a:avLst/>
          </a:prstGeom>
          <a:noFill/>
          <a:ln/>
        </p:spPr>
        <p:txBody>
          <a:bodyPr vert="horz" wrap="square" lIns="0" tIns="0" rIns="0" bIns="0" rtlCol="0" anchor="t"/>
          <a:lstStyle/>
          <a:p>
            <a:pPr marL="0" indent="0">
              <a:lnSpc>
                <a:spcPts val="1800"/>
              </a:lnSpc>
              <a:buNone/>
            </a:pPr>
            <a:r>
              <a:rPr lang="en-US" sz="1400" dirty="0">
                <a:solidFill>
                  <a:srgbClr val="000000"/>
                </a:solidFill>
                <a:latin typeface="Montserrat" pitchFamily="34" charset="0"/>
                <a:ea typeface="Montserrat" pitchFamily="34" charset="-122"/>
                <a:cs typeface="Montserrat" pitchFamily="34" charset="-120"/>
              </a:rPr>
              <a:t>Ratio (£0-£512)</a:t>
            </a:r>
            <a:endParaRPr lang="en-US" sz="1400" dirty="0"/>
          </a:p>
        </p:txBody>
      </p:sp>
      <p:sp>
        <p:nvSpPr>
          <p:cNvPr id="56" name="Text 30"/>
          <p:cNvSpPr/>
          <p:nvPr/>
        </p:nvSpPr>
        <p:spPr>
          <a:xfrm>
            <a:off x="876300" y="5257800"/>
            <a:ext cx="1295400" cy="2286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Embarque</a:t>
            </a:r>
            <a:endParaRPr lang="en-US" sz="1400" b="1" dirty="0"/>
          </a:p>
        </p:txBody>
      </p:sp>
      <p:sp>
        <p:nvSpPr>
          <p:cNvPr id="57" name="Text 31"/>
          <p:cNvSpPr/>
          <p:nvPr/>
        </p:nvSpPr>
        <p:spPr>
          <a:xfrm>
            <a:off x="2976860" y="5257800"/>
            <a:ext cx="1617524" cy="533400"/>
          </a:xfrm>
          <a:prstGeom prst="rect">
            <a:avLst/>
          </a:prstGeom>
          <a:noFill/>
          <a:ln/>
        </p:spPr>
        <p:txBody>
          <a:bodyPr vert="horz" wrap="square" lIns="0" tIns="0" rIns="0" bIns="0" rtlCol="0" anchor="t"/>
          <a:lstStyle/>
          <a:p>
            <a:pPr marL="0" indent="0">
              <a:lnSpc>
                <a:spcPts val="1800"/>
              </a:lnSpc>
              <a:buNone/>
            </a:pPr>
            <a:r>
              <a:rPr lang="en-US" sz="1400" b="1" dirty="0">
                <a:solidFill>
                  <a:srgbClr val="000000"/>
                </a:solidFill>
                <a:latin typeface="Montserrat" pitchFamily="34" charset="0"/>
                <a:ea typeface="Montserrat" pitchFamily="34" charset="-122"/>
                <a:cs typeface="Montserrat" pitchFamily="34" charset="-120"/>
              </a:rPr>
              <a:t>Cualitativa</a:t>
            </a:r>
            <a:endParaRPr lang="en-US" sz="1400" b="1" dirty="0"/>
          </a:p>
        </p:txBody>
      </p:sp>
      <p:sp>
        <p:nvSpPr>
          <p:cNvPr id="58" name="Text 32"/>
          <p:cNvSpPr/>
          <p:nvPr/>
        </p:nvSpPr>
        <p:spPr>
          <a:xfrm>
            <a:off x="4333220" y="5257800"/>
            <a:ext cx="7415927" cy="5334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Puerto de embarque (C=Cherbourg, Q=Queenstown, S=Southampton)</a:t>
            </a:r>
            <a:endParaRPr lang="en-US" sz="1200" dirty="0"/>
          </a:p>
        </p:txBody>
      </p:sp>
      <p:sp>
        <p:nvSpPr>
          <p:cNvPr id="59" name="Text 33"/>
          <p:cNvSpPr/>
          <p:nvPr/>
        </p:nvSpPr>
        <p:spPr>
          <a:xfrm>
            <a:off x="10504736" y="5257800"/>
            <a:ext cx="1534864" cy="533400"/>
          </a:xfrm>
          <a:prstGeom prst="rect">
            <a:avLst/>
          </a:prstGeom>
          <a:noFill/>
          <a:ln/>
        </p:spPr>
        <p:txBody>
          <a:bodyPr vert="horz" wrap="square" lIns="0" tIns="0" rIns="0" bIns="0" rtlCol="0" anchor="t"/>
          <a:lstStyle/>
          <a:p>
            <a:pPr marL="0" indent="0">
              <a:lnSpc>
                <a:spcPts val="1800"/>
              </a:lnSpc>
              <a:buNone/>
            </a:pPr>
            <a:r>
              <a:rPr lang="en-US" sz="1400" dirty="0">
                <a:solidFill>
                  <a:srgbClr val="000000"/>
                </a:solidFill>
                <a:latin typeface="Montserrat" pitchFamily="34" charset="0"/>
                <a:ea typeface="Montserrat" pitchFamily="34" charset="-122"/>
                <a:cs typeface="Montserrat" pitchFamily="34" charset="-120"/>
              </a:rPr>
              <a:t>Nominal</a:t>
            </a:r>
            <a:endParaRPr lang="en-US" sz="1400" dirty="0"/>
          </a:p>
        </p:txBody>
      </p:sp>
      <p:sp>
        <p:nvSpPr>
          <p:cNvPr id="60" name="Text 34"/>
          <p:cNvSpPr/>
          <p:nvPr/>
        </p:nvSpPr>
        <p:spPr>
          <a:xfrm>
            <a:off x="381000" y="6038850"/>
            <a:ext cx="11582400" cy="381000"/>
          </a:xfrm>
          <a:prstGeom prst="rect">
            <a:avLst/>
          </a:prstGeom>
          <a:noFill/>
          <a:ln/>
        </p:spPr>
        <p:txBody>
          <a:bodyPr vert="horz" wrap="square" lIns="0" tIns="0" rIns="0" bIns="0" rtlCol="0" anchor="t"/>
          <a:lstStyle/>
          <a:p>
            <a:pPr marL="0" indent="0">
              <a:buNone/>
            </a:pPr>
            <a:r>
              <a:rPr lang="en-US" sz="1600" b="1" dirty="0">
                <a:solidFill>
                  <a:srgbClr val="374151"/>
                </a:solidFill>
                <a:latin typeface="OCR A Extended" panose="02010509020102010303" pitchFamily="50" charset="0"/>
              </a:rPr>
              <a:t>Nota: Se eliminaron variables como `PassengerId`, `Name`, `Ticket`, `Cabin` por no tener valor analítico para este estudio. Los valores faltantes en `Edad` se imputaron con la media.</a:t>
            </a:r>
          </a:p>
        </p:txBody>
      </p:sp>
      <p:sp>
        <p:nvSpPr>
          <p:cNvPr id="61" name="Text 35"/>
          <p:cNvSpPr/>
          <p:nvPr/>
        </p:nvSpPr>
        <p:spPr>
          <a:xfrm>
            <a:off x="11706225" y="6515100"/>
            <a:ext cx="30861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4/12</a:t>
            </a:r>
            <a:endParaRPr lang="en-US"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t="6682"/>
          <a:stretch>
            <a:fillRect/>
          </a:stretch>
        </p:blipFill>
        <p:spPr>
          <a:xfrm>
            <a:off x="10383" y="-1"/>
            <a:ext cx="12192000" cy="6861969"/>
          </a:xfrm>
          <a:prstGeom prst="rect">
            <a:avLst/>
          </a:prstGeom>
        </p:spPr>
      </p:pic>
      <p:pic>
        <p:nvPicPr>
          <p:cNvPr id="3" name="Image 1" descr="preencoded.png"/>
          <p:cNvPicPr>
            <a:picLocks noChangeAspect="1"/>
          </p:cNvPicPr>
          <p:nvPr/>
        </p:nvPicPr>
        <p:blipFill>
          <a:blip r:embed="rId4"/>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5"/>
          <a:stretch>
            <a:fillRect/>
          </a:stretch>
        </p:blipFill>
        <p:spPr>
          <a:xfrm>
            <a:off x="971550" y="2550319"/>
            <a:ext cx="304800" cy="381000"/>
          </a:xfrm>
          <a:prstGeom prst="rect">
            <a:avLst/>
          </a:prstGeom>
        </p:spPr>
      </p:pic>
      <p:pic>
        <p:nvPicPr>
          <p:cNvPr id="5" name="Image 3" descr="preencoded.png"/>
          <p:cNvPicPr>
            <a:picLocks noChangeAspect="1"/>
          </p:cNvPicPr>
          <p:nvPr/>
        </p:nvPicPr>
        <p:blipFill>
          <a:blip r:embed="rId6"/>
          <a:stretch>
            <a:fillRect/>
          </a:stretch>
        </p:blipFill>
        <p:spPr>
          <a:xfrm>
            <a:off x="3876675" y="2550319"/>
            <a:ext cx="257175" cy="381000"/>
          </a:xfrm>
          <a:prstGeom prst="rect">
            <a:avLst/>
          </a:prstGeom>
        </p:spPr>
      </p:pic>
      <p:pic>
        <p:nvPicPr>
          <p:cNvPr id="6" name="Image 4" descr="preencoded.png"/>
          <p:cNvPicPr>
            <a:picLocks noChangeAspect="1"/>
          </p:cNvPicPr>
          <p:nvPr/>
        </p:nvPicPr>
        <p:blipFill>
          <a:blip r:embed="rId7"/>
          <a:stretch>
            <a:fillRect/>
          </a:stretch>
        </p:blipFill>
        <p:spPr>
          <a:xfrm>
            <a:off x="381000" y="3540919"/>
            <a:ext cx="6553200" cy="1361281"/>
          </a:xfrm>
          <a:prstGeom prst="rect">
            <a:avLst/>
          </a:prstGeom>
        </p:spPr>
      </p:pic>
      <p:pic>
        <p:nvPicPr>
          <p:cNvPr id="7" name="Image 5" descr="preencoded.png"/>
          <p:cNvPicPr>
            <a:picLocks noChangeAspect="1"/>
          </p:cNvPicPr>
          <p:nvPr/>
        </p:nvPicPr>
        <p:blipFill>
          <a:blip r:embed="rId8"/>
          <a:stretch>
            <a:fillRect/>
          </a:stretch>
        </p:blipFill>
        <p:spPr>
          <a:xfrm>
            <a:off x="531132" y="3657996"/>
            <a:ext cx="200025" cy="266700"/>
          </a:xfrm>
          <a:prstGeom prst="rect">
            <a:avLst/>
          </a:prstGeom>
        </p:spPr>
      </p:pic>
      <p:sp>
        <p:nvSpPr>
          <p:cNvPr id="10" name="Text 0"/>
          <p:cNvSpPr/>
          <p:nvPr/>
        </p:nvSpPr>
        <p:spPr>
          <a:xfrm>
            <a:off x="381000" y="152400"/>
            <a:ext cx="11430000" cy="342900"/>
          </a:xfrm>
          <a:prstGeom prst="rect">
            <a:avLst/>
          </a:prstGeom>
          <a:noFill/>
          <a:ln/>
        </p:spPr>
        <p:txBody>
          <a:bodyPr vert="horz" wrap="square" lIns="0" tIns="0" rIns="0" bIns="0" rtlCol="0" anchor="t"/>
          <a:lstStyle/>
          <a:p>
            <a:pPr marL="0" indent="0">
              <a:lnSpc>
                <a:spcPts val="2700"/>
              </a:lnSpc>
              <a:buNone/>
            </a:pPr>
            <a:r>
              <a:rPr lang="en-US" sz="3200" b="1" dirty="0">
                <a:solidFill>
                  <a:srgbClr val="FFFFFF"/>
                </a:solidFill>
                <a:latin typeface="Montserrat" pitchFamily="34" charset="0"/>
                <a:ea typeface="Montserrat" pitchFamily="34" charset="-122"/>
                <a:cs typeface="Montserrat" pitchFamily="34" charset="-120"/>
              </a:rPr>
              <a:t>¿</a:t>
            </a:r>
            <a:r>
              <a:rPr lang="en-US" sz="3600" b="1" dirty="0">
                <a:solidFill>
                  <a:srgbClr val="FFFFFF"/>
                </a:solidFill>
                <a:latin typeface="Cascadia Code SemiBold" panose="020B0609020000020004" pitchFamily="49" charset="0"/>
                <a:cs typeface="Cascadia Code SemiBold" panose="020B0609020000020004" pitchFamily="49" charset="0"/>
              </a:rPr>
              <a:t>Quiénes</a:t>
            </a:r>
            <a:r>
              <a:rPr lang="en-US" sz="3200" b="1" dirty="0">
                <a:solidFill>
                  <a:srgbClr val="FFFFFF"/>
                </a:solidFill>
                <a:latin typeface="Montserrat" pitchFamily="34" charset="0"/>
                <a:ea typeface="Montserrat" pitchFamily="34" charset="-122"/>
                <a:cs typeface="Montserrat" pitchFamily="34" charset="-120"/>
              </a:rPr>
              <a:t> Viajaban? - Género</a:t>
            </a:r>
            <a:endParaRPr lang="en-US" sz="3200" dirty="0"/>
          </a:p>
        </p:txBody>
      </p:sp>
      <p:sp>
        <p:nvSpPr>
          <p:cNvPr id="11" name="Text 1"/>
          <p:cNvSpPr/>
          <p:nvPr/>
        </p:nvSpPr>
        <p:spPr>
          <a:xfrm>
            <a:off x="381000" y="1028700"/>
            <a:ext cx="6720840" cy="304800"/>
          </a:xfrm>
          <a:prstGeom prst="rect">
            <a:avLst/>
          </a:prstGeom>
          <a:noFill/>
          <a:ln/>
        </p:spPr>
        <p:txBody>
          <a:bodyPr vert="horz" wrap="square" lIns="0" tIns="0" rIns="0" bIns="0" rtlCol="0" anchor="t"/>
          <a:lstStyle/>
          <a:p>
            <a:pPr marL="0" indent="0">
              <a:lnSpc>
                <a:spcPts val="2400"/>
              </a:lnSpc>
              <a:buNone/>
            </a:pPr>
            <a:r>
              <a:rPr lang="en-US" sz="1800" b="1" dirty="0">
                <a:solidFill>
                  <a:srgbClr val="1F2937"/>
                </a:solidFill>
                <a:latin typeface="Montserrat" pitchFamily="34" charset="0"/>
                <a:ea typeface="Montserrat" pitchFamily="34" charset="-122"/>
                <a:cs typeface="Montserrat" pitchFamily="34" charset="-120"/>
              </a:rPr>
              <a:t>Distribución por Género</a:t>
            </a:r>
            <a:endParaRPr lang="en-US" sz="1800" dirty="0"/>
          </a:p>
        </p:txBody>
      </p:sp>
      <p:sp>
        <p:nvSpPr>
          <p:cNvPr id="12" name="Text 2"/>
          <p:cNvSpPr/>
          <p:nvPr/>
        </p:nvSpPr>
        <p:spPr>
          <a:xfrm>
            <a:off x="381000" y="1427844"/>
            <a:ext cx="5600700" cy="835819"/>
          </a:xfrm>
          <a:prstGeom prst="rect">
            <a:avLst/>
          </a:prstGeom>
          <a:noFill/>
          <a:ln/>
        </p:spPr>
        <p:txBody>
          <a:bodyPr vert="horz" wrap="square" lIns="0" tIns="0" rIns="0" bIns="0" rtlCol="0" anchor="t"/>
          <a:lstStyle/>
          <a:p>
            <a:pPr marL="0" indent="0">
              <a:lnSpc>
                <a:spcPts val="2194"/>
              </a:lnSpc>
              <a:buNone/>
            </a:pPr>
            <a:r>
              <a:rPr lang="en-US" sz="2000" dirty="0">
                <a:solidFill>
                  <a:srgbClr val="374151"/>
                </a:solidFill>
                <a:latin typeface="Montserrat" pitchFamily="34" charset="0"/>
                <a:ea typeface="Montserrat" pitchFamily="34" charset="-122"/>
                <a:cs typeface="Montserrat" pitchFamily="34" charset="-120"/>
              </a:rPr>
              <a:t>La mayoría de los pasajeros a bordo del Titanic eran hombres, reflejando las normas sociales y los patrones de viaje de la época.</a:t>
            </a:r>
            <a:endParaRPr lang="en-US" sz="2000" dirty="0"/>
          </a:p>
        </p:txBody>
      </p:sp>
      <p:sp>
        <p:nvSpPr>
          <p:cNvPr id="13" name="Text 3"/>
          <p:cNvSpPr/>
          <p:nvPr/>
        </p:nvSpPr>
        <p:spPr>
          <a:xfrm>
            <a:off x="1222058" y="2550319"/>
            <a:ext cx="1565910" cy="381000"/>
          </a:xfrm>
          <a:prstGeom prst="rect">
            <a:avLst/>
          </a:prstGeom>
          <a:noFill/>
          <a:ln/>
        </p:spPr>
        <p:txBody>
          <a:bodyPr vert="horz" wrap="square" lIns="0" tIns="0" rIns="0" bIns="0" rtlCol="0" anchor="t"/>
          <a:lstStyle/>
          <a:p>
            <a:pPr marL="0" indent="0" algn="ctr">
              <a:lnSpc>
                <a:spcPts val="3000"/>
              </a:lnSpc>
              <a:buNone/>
            </a:pPr>
            <a:r>
              <a:rPr lang="en-US" sz="2700" b="1" dirty="0">
                <a:solidFill>
                  <a:srgbClr val="1F2937"/>
                </a:solidFill>
                <a:latin typeface="Montserrat" pitchFamily="34" charset="0"/>
                <a:ea typeface="Montserrat" pitchFamily="34" charset="-122"/>
                <a:cs typeface="Montserrat" pitchFamily="34" charset="-120"/>
              </a:rPr>
              <a:t>64.90%</a:t>
            </a:r>
            <a:endParaRPr lang="en-US" sz="2700" dirty="0"/>
          </a:p>
        </p:txBody>
      </p:sp>
      <p:sp>
        <p:nvSpPr>
          <p:cNvPr id="14" name="Text 4"/>
          <p:cNvSpPr/>
          <p:nvPr/>
        </p:nvSpPr>
        <p:spPr>
          <a:xfrm>
            <a:off x="711518" y="3007519"/>
            <a:ext cx="2205990" cy="228600"/>
          </a:xfrm>
          <a:prstGeom prst="rect">
            <a:avLst/>
          </a:prstGeom>
          <a:noFill/>
          <a:ln/>
        </p:spPr>
        <p:txBody>
          <a:bodyPr vert="horz" wrap="square" lIns="0" tIns="0" rIns="0" bIns="0" rtlCol="0" anchor="t"/>
          <a:lstStyle/>
          <a:p>
            <a:pPr marL="0" indent="0" algn="ctr">
              <a:lnSpc>
                <a:spcPts val="1800"/>
              </a:lnSpc>
              <a:buNone/>
            </a:pPr>
            <a:r>
              <a:rPr lang="en-US" sz="1200" b="1" dirty="0">
                <a:solidFill>
                  <a:srgbClr val="4B5563"/>
                </a:solidFill>
                <a:latin typeface="Montserrat" pitchFamily="34" charset="0"/>
                <a:ea typeface="Montserrat" pitchFamily="34" charset="-122"/>
                <a:cs typeface="Montserrat" pitchFamily="34" charset="-120"/>
              </a:rPr>
              <a:t>Hombres (577 personas)</a:t>
            </a:r>
            <a:endParaRPr lang="en-US" sz="1200" b="1" dirty="0"/>
          </a:p>
        </p:txBody>
      </p:sp>
      <p:sp>
        <p:nvSpPr>
          <p:cNvPr id="15" name="Text 5"/>
          <p:cNvSpPr/>
          <p:nvPr/>
        </p:nvSpPr>
        <p:spPr>
          <a:xfrm>
            <a:off x="4095750" y="2550319"/>
            <a:ext cx="1371600" cy="381000"/>
          </a:xfrm>
          <a:prstGeom prst="rect">
            <a:avLst/>
          </a:prstGeom>
          <a:noFill/>
          <a:ln/>
        </p:spPr>
        <p:txBody>
          <a:bodyPr vert="horz" wrap="square" lIns="0" tIns="0" rIns="0" bIns="0" rtlCol="0" anchor="t"/>
          <a:lstStyle/>
          <a:p>
            <a:pPr marL="0" indent="0" algn="ctr">
              <a:lnSpc>
                <a:spcPts val="3000"/>
              </a:lnSpc>
              <a:buNone/>
            </a:pPr>
            <a:r>
              <a:rPr lang="en-US" sz="2700" b="1" dirty="0">
                <a:solidFill>
                  <a:srgbClr val="1F2937"/>
                </a:solidFill>
                <a:latin typeface="Montserrat" pitchFamily="34" charset="0"/>
                <a:ea typeface="Montserrat" pitchFamily="34" charset="-122"/>
                <a:cs typeface="Montserrat" pitchFamily="34" charset="-120"/>
              </a:rPr>
              <a:t>35.10%</a:t>
            </a:r>
            <a:endParaRPr lang="en-US" sz="2700" dirty="0"/>
          </a:p>
        </p:txBody>
      </p:sp>
      <p:sp>
        <p:nvSpPr>
          <p:cNvPr id="16" name="Text 6"/>
          <p:cNvSpPr/>
          <p:nvPr/>
        </p:nvSpPr>
        <p:spPr>
          <a:xfrm>
            <a:off x="3591878" y="3007519"/>
            <a:ext cx="2045970" cy="228600"/>
          </a:xfrm>
          <a:prstGeom prst="rect">
            <a:avLst/>
          </a:prstGeom>
          <a:noFill/>
          <a:ln/>
        </p:spPr>
        <p:txBody>
          <a:bodyPr vert="horz" wrap="square" lIns="0" tIns="0" rIns="0" bIns="0" rtlCol="0" anchor="t"/>
          <a:lstStyle/>
          <a:p>
            <a:pPr marL="0" indent="0" algn="ctr">
              <a:lnSpc>
                <a:spcPts val="1800"/>
              </a:lnSpc>
              <a:buNone/>
            </a:pPr>
            <a:r>
              <a:rPr lang="en-US" sz="1200" b="1" dirty="0">
                <a:solidFill>
                  <a:srgbClr val="4B5563"/>
                </a:solidFill>
                <a:latin typeface="Montserrat" pitchFamily="34" charset="0"/>
                <a:ea typeface="Montserrat" pitchFamily="34" charset="-122"/>
                <a:cs typeface="Montserrat" pitchFamily="34" charset="-120"/>
              </a:rPr>
              <a:t>Mujeres (312 personas)</a:t>
            </a:r>
            <a:endParaRPr lang="en-US" sz="1200" b="1" dirty="0"/>
          </a:p>
        </p:txBody>
      </p:sp>
      <p:sp>
        <p:nvSpPr>
          <p:cNvPr id="17" name="Text 7"/>
          <p:cNvSpPr/>
          <p:nvPr/>
        </p:nvSpPr>
        <p:spPr>
          <a:xfrm>
            <a:off x="805339" y="3677046"/>
            <a:ext cx="6369894" cy="266700"/>
          </a:xfrm>
          <a:prstGeom prst="rect">
            <a:avLst/>
          </a:prstGeom>
          <a:noFill/>
          <a:ln/>
        </p:spPr>
        <p:txBody>
          <a:bodyPr vert="horz" wrap="square" lIns="0" tIns="0" rIns="0" bIns="0" rtlCol="0" anchor="t"/>
          <a:lstStyle/>
          <a:p>
            <a:pPr marL="0" indent="0">
              <a:lnSpc>
                <a:spcPts val="2100"/>
              </a:lnSpc>
              <a:buNone/>
            </a:pPr>
            <a:r>
              <a:rPr lang="en-US" sz="2400" b="1" dirty="0">
                <a:solidFill>
                  <a:srgbClr val="1F2937"/>
                </a:solidFill>
                <a:latin typeface="Montserrat" pitchFamily="34" charset="0"/>
                <a:ea typeface="Montserrat" pitchFamily="34" charset="-122"/>
                <a:cs typeface="Montserrat" pitchFamily="34" charset="-120"/>
              </a:rPr>
              <a:t>Contexto</a:t>
            </a:r>
            <a:endParaRPr lang="en-US" sz="2400" b="1" dirty="0"/>
          </a:p>
        </p:txBody>
      </p:sp>
      <p:sp>
        <p:nvSpPr>
          <p:cNvPr id="18" name="Text 8"/>
          <p:cNvSpPr/>
          <p:nvPr/>
        </p:nvSpPr>
        <p:spPr>
          <a:xfrm>
            <a:off x="533400" y="4041773"/>
            <a:ext cx="6369894" cy="914400"/>
          </a:xfrm>
          <a:prstGeom prst="rect">
            <a:avLst/>
          </a:prstGeom>
          <a:noFill/>
          <a:ln/>
        </p:spPr>
        <p:txBody>
          <a:bodyPr vert="horz" wrap="square" lIns="0" tIns="0" rIns="0" bIns="0" rtlCol="0" anchor="t"/>
          <a:lstStyle/>
          <a:p>
            <a:pPr marL="0" indent="0">
              <a:buNone/>
            </a:pPr>
            <a:r>
              <a:rPr lang="en-US" sz="1400" dirty="0">
                <a:solidFill>
                  <a:srgbClr val="4B5563"/>
                </a:solidFill>
                <a:latin typeface="Montserrat" pitchFamily="34" charset="0"/>
                <a:ea typeface="Montserrat" pitchFamily="34" charset="-122"/>
                <a:cs typeface="Montserrat" pitchFamily="34" charset="-120"/>
              </a:rPr>
              <a:t>Esta diferencia de 265 personas sugiere que los hombres viajaban más por motivos laborales o migratorios, mientras que las mujeres solían hacerlo acompañadas. Esta distribución refleja los roles sociales de 1912.</a:t>
            </a:r>
            <a:endParaRPr lang="en-US" sz="1400" dirty="0"/>
          </a:p>
        </p:txBody>
      </p:sp>
      <p:sp>
        <p:nvSpPr>
          <p:cNvPr id="20" name="Text 10"/>
          <p:cNvSpPr/>
          <p:nvPr/>
        </p:nvSpPr>
        <p:spPr>
          <a:xfrm>
            <a:off x="11715750" y="7010400"/>
            <a:ext cx="29718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5/12</a:t>
            </a:r>
            <a:endParaRPr lang="en-US" sz="1050" dirty="0"/>
          </a:p>
        </p:txBody>
      </p:sp>
      <p:pic>
        <p:nvPicPr>
          <p:cNvPr id="1030" name="Picture 6">
            <a:extLst>
              <a:ext uri="{FF2B5EF4-FFF2-40B4-BE49-F238E27FC236}">
                <a16:creationId xmlns:a16="http://schemas.microsoft.com/office/drawing/2014/main" id="{0F4B2310-18C3-263B-46CB-EAE757AB08CD}"/>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t="32281"/>
          <a:stretch>
            <a:fillRect/>
          </a:stretch>
        </p:blipFill>
        <p:spPr bwMode="auto">
          <a:xfrm>
            <a:off x="146149" y="4873172"/>
            <a:ext cx="7173424" cy="237252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DA8056C5-417F-E3C4-3E7C-91E53071E83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56716" y="140160"/>
            <a:ext cx="4972828" cy="76555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4"/>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5"/>
          <a:stretch>
            <a:fillRect/>
          </a:stretch>
        </p:blipFill>
        <p:spPr>
          <a:xfrm>
            <a:off x="304800" y="952500"/>
            <a:ext cx="5676900" cy="3771900"/>
          </a:xfrm>
          <a:prstGeom prst="rect">
            <a:avLst/>
          </a:prstGeom>
        </p:spPr>
      </p:pic>
      <p:pic>
        <p:nvPicPr>
          <p:cNvPr id="5" name="Image 3" descr="preencoded.png"/>
          <p:cNvPicPr>
            <a:picLocks noChangeAspect="1"/>
          </p:cNvPicPr>
          <p:nvPr/>
        </p:nvPicPr>
        <p:blipFill>
          <a:blip r:embed="rId6"/>
          <a:stretch>
            <a:fillRect/>
          </a:stretch>
        </p:blipFill>
        <p:spPr>
          <a:xfrm>
            <a:off x="495300" y="1181100"/>
            <a:ext cx="238125" cy="190500"/>
          </a:xfrm>
          <a:prstGeom prst="rect">
            <a:avLst/>
          </a:prstGeom>
        </p:spPr>
      </p:pic>
      <p:pic>
        <p:nvPicPr>
          <p:cNvPr id="7" name="Image 5" descr="preencoded.png"/>
          <p:cNvPicPr>
            <a:picLocks noChangeAspect="1"/>
          </p:cNvPicPr>
          <p:nvPr/>
        </p:nvPicPr>
        <p:blipFill>
          <a:blip r:embed="rId7"/>
          <a:stretch>
            <a:fillRect/>
          </a:stretch>
        </p:blipFill>
        <p:spPr>
          <a:xfrm>
            <a:off x="304800" y="4876800"/>
            <a:ext cx="5676900" cy="1828800"/>
          </a:xfrm>
          <a:prstGeom prst="rect">
            <a:avLst/>
          </a:prstGeom>
          <a:noFill/>
          <a:ln/>
        </p:spPr>
      </p:pic>
      <p:pic>
        <p:nvPicPr>
          <p:cNvPr id="8" name="Image 6" descr="preencoded.png"/>
          <p:cNvPicPr>
            <a:picLocks noChangeAspect="1"/>
          </p:cNvPicPr>
          <p:nvPr/>
        </p:nvPicPr>
        <p:blipFill>
          <a:blip r:embed="rId8"/>
          <a:stretch>
            <a:fillRect/>
          </a:stretch>
        </p:blipFill>
        <p:spPr>
          <a:xfrm>
            <a:off x="495300" y="5067300"/>
            <a:ext cx="266700" cy="381000"/>
          </a:xfrm>
          <a:prstGeom prst="rect">
            <a:avLst/>
          </a:prstGeom>
        </p:spPr>
      </p:pic>
      <p:pic>
        <p:nvPicPr>
          <p:cNvPr id="9" name="Image 7" descr="preencoded.png"/>
          <p:cNvPicPr>
            <a:picLocks noChangeAspect="1"/>
          </p:cNvPicPr>
          <p:nvPr/>
        </p:nvPicPr>
        <p:blipFill>
          <a:blip r:embed="rId9"/>
          <a:stretch>
            <a:fillRect/>
          </a:stretch>
        </p:blipFill>
        <p:spPr>
          <a:xfrm>
            <a:off x="571500" y="5172075"/>
            <a:ext cx="114300" cy="152400"/>
          </a:xfrm>
          <a:prstGeom prst="rect">
            <a:avLst/>
          </a:prstGeom>
        </p:spPr>
      </p:pic>
      <p:pic>
        <p:nvPicPr>
          <p:cNvPr id="10" name="Image 8" descr="preencoded.png"/>
          <p:cNvPicPr>
            <a:picLocks noChangeAspect="1"/>
          </p:cNvPicPr>
          <p:nvPr/>
        </p:nvPicPr>
        <p:blipFill>
          <a:blip r:embed="rId10"/>
          <a:stretch>
            <a:fillRect/>
          </a:stretch>
        </p:blipFill>
        <p:spPr>
          <a:xfrm>
            <a:off x="6210300" y="952500"/>
            <a:ext cx="5676900" cy="5753100"/>
          </a:xfrm>
          <a:prstGeom prst="rect">
            <a:avLst/>
          </a:prstGeom>
        </p:spPr>
      </p:pic>
      <p:pic>
        <p:nvPicPr>
          <p:cNvPr id="11" name="Image 9" descr="preencoded.png"/>
          <p:cNvPicPr>
            <a:picLocks noChangeAspect="1"/>
          </p:cNvPicPr>
          <p:nvPr/>
        </p:nvPicPr>
        <p:blipFill>
          <a:blip r:embed="rId11"/>
          <a:stretch>
            <a:fillRect/>
          </a:stretch>
        </p:blipFill>
        <p:spPr>
          <a:xfrm>
            <a:off x="6400800" y="1181100"/>
            <a:ext cx="190500" cy="190500"/>
          </a:xfrm>
          <a:prstGeom prst="rect">
            <a:avLst/>
          </a:prstGeom>
        </p:spPr>
      </p:pic>
      <p:pic>
        <p:nvPicPr>
          <p:cNvPr id="12" name="Image 10" descr="preencoded.png"/>
          <p:cNvPicPr>
            <a:picLocks noChangeAspect="1"/>
          </p:cNvPicPr>
          <p:nvPr/>
        </p:nvPicPr>
        <p:blipFill>
          <a:blip r:embed="rId12"/>
          <a:stretch>
            <a:fillRect/>
          </a:stretch>
        </p:blipFill>
        <p:spPr>
          <a:xfrm>
            <a:off x="6400800" y="1562100"/>
            <a:ext cx="5376644" cy="381000"/>
          </a:xfrm>
          <a:prstGeom prst="rect">
            <a:avLst/>
          </a:prstGeom>
        </p:spPr>
      </p:pic>
      <p:pic>
        <p:nvPicPr>
          <p:cNvPr id="13" name="Image 11" descr="preencoded.png"/>
          <p:cNvPicPr>
            <a:picLocks noChangeAspect="1"/>
          </p:cNvPicPr>
          <p:nvPr/>
        </p:nvPicPr>
        <p:blipFill>
          <a:blip r:embed="rId13"/>
          <a:stretch>
            <a:fillRect/>
          </a:stretch>
        </p:blipFill>
        <p:spPr>
          <a:xfrm>
            <a:off x="6400800" y="1943100"/>
            <a:ext cx="5376644" cy="457200"/>
          </a:xfrm>
          <a:prstGeom prst="rect">
            <a:avLst/>
          </a:prstGeom>
        </p:spPr>
      </p:pic>
      <p:pic>
        <p:nvPicPr>
          <p:cNvPr id="14" name="Image 12" descr="preencoded.png"/>
          <p:cNvPicPr>
            <a:picLocks noChangeAspect="1"/>
          </p:cNvPicPr>
          <p:nvPr/>
        </p:nvPicPr>
        <p:blipFill>
          <a:blip r:embed="rId14"/>
          <a:stretch>
            <a:fillRect/>
          </a:stretch>
        </p:blipFill>
        <p:spPr>
          <a:xfrm>
            <a:off x="6400800" y="2400300"/>
            <a:ext cx="5376644" cy="457200"/>
          </a:xfrm>
          <a:prstGeom prst="rect">
            <a:avLst/>
          </a:prstGeom>
        </p:spPr>
      </p:pic>
      <p:pic>
        <p:nvPicPr>
          <p:cNvPr id="15" name="Image 13" descr="preencoded.png"/>
          <p:cNvPicPr>
            <a:picLocks noChangeAspect="1"/>
          </p:cNvPicPr>
          <p:nvPr/>
        </p:nvPicPr>
        <p:blipFill>
          <a:blip r:embed="rId15"/>
          <a:stretch>
            <a:fillRect/>
          </a:stretch>
        </p:blipFill>
        <p:spPr>
          <a:xfrm>
            <a:off x="6400799" y="2857500"/>
            <a:ext cx="5376643" cy="457200"/>
          </a:xfrm>
          <a:prstGeom prst="rect">
            <a:avLst/>
          </a:prstGeom>
        </p:spPr>
      </p:pic>
      <p:sp>
        <p:nvSpPr>
          <p:cNvPr id="17" name="Text 0"/>
          <p:cNvSpPr/>
          <p:nvPr/>
        </p:nvSpPr>
        <p:spPr>
          <a:xfrm>
            <a:off x="381000" y="152400"/>
            <a:ext cx="11430000" cy="342900"/>
          </a:xfrm>
          <a:prstGeom prst="rect">
            <a:avLst/>
          </a:prstGeom>
          <a:noFill/>
          <a:ln/>
        </p:spPr>
        <p:txBody>
          <a:bodyPr vert="horz" wrap="square" lIns="0" tIns="0" rIns="0" bIns="0" rtlCol="0" anchor="t"/>
          <a:lstStyle/>
          <a:p>
            <a:pPr marL="0" indent="0">
              <a:lnSpc>
                <a:spcPts val="2700"/>
              </a:lnSpc>
              <a:buNone/>
            </a:pPr>
            <a:r>
              <a:rPr lang="en-US" sz="3200" b="1" dirty="0">
                <a:solidFill>
                  <a:srgbClr val="FFFFFF"/>
                </a:solidFill>
                <a:latin typeface="Montserrat" pitchFamily="34" charset="0"/>
                <a:ea typeface="Montserrat" pitchFamily="34" charset="-122"/>
                <a:cs typeface="Montserrat" pitchFamily="34" charset="-120"/>
              </a:rPr>
              <a:t>¿Quiénes Viajaban? - Clase Social</a:t>
            </a:r>
            <a:endParaRPr lang="en-US" sz="3200" dirty="0"/>
          </a:p>
        </p:txBody>
      </p:sp>
      <p:sp>
        <p:nvSpPr>
          <p:cNvPr id="18" name="Text 1"/>
          <p:cNvSpPr/>
          <p:nvPr/>
        </p:nvSpPr>
        <p:spPr>
          <a:xfrm>
            <a:off x="809625" y="1143000"/>
            <a:ext cx="6355080" cy="266700"/>
          </a:xfrm>
          <a:prstGeom prst="rect">
            <a:avLst/>
          </a:prstGeom>
          <a:noFill/>
          <a:ln/>
        </p:spPr>
        <p:txBody>
          <a:bodyPr vert="horz" wrap="square" lIns="0" tIns="0" rIns="0" bIns="0" rtlCol="0" anchor="t"/>
          <a:lstStyle/>
          <a:p>
            <a:pPr marL="0" indent="0">
              <a:lnSpc>
                <a:spcPts val="2100"/>
              </a:lnSpc>
              <a:buNone/>
            </a:pPr>
            <a:r>
              <a:rPr lang="en-US" sz="2000" b="1" dirty="0">
                <a:solidFill>
                  <a:srgbClr val="1F2937"/>
                </a:solidFill>
                <a:latin typeface="Montserrat" pitchFamily="34" charset="0"/>
                <a:ea typeface="Montserrat" pitchFamily="34" charset="-122"/>
                <a:cs typeface="Montserrat" pitchFamily="34" charset="-120"/>
              </a:rPr>
              <a:t> Distribución por Clase Social</a:t>
            </a:r>
            <a:endParaRPr lang="en-US" sz="2000" dirty="0"/>
          </a:p>
        </p:txBody>
      </p:sp>
      <p:sp>
        <p:nvSpPr>
          <p:cNvPr id="19" name="Text 2"/>
          <p:cNvSpPr/>
          <p:nvPr/>
        </p:nvSpPr>
        <p:spPr>
          <a:xfrm>
            <a:off x="495300" y="1485900"/>
            <a:ext cx="5295900" cy="457200"/>
          </a:xfrm>
          <a:prstGeom prst="rect">
            <a:avLst/>
          </a:prstGeom>
          <a:noFill/>
          <a:ln/>
        </p:spPr>
        <p:txBody>
          <a:bodyPr vert="horz" wrap="square" lIns="0" tIns="0" rIns="0" bIns="0" rtlCol="0" anchor="t"/>
          <a:lstStyle/>
          <a:p>
            <a:pPr marL="0" indent="0">
              <a:lnSpc>
                <a:spcPts val="1800"/>
              </a:lnSpc>
              <a:buNone/>
            </a:pPr>
            <a:r>
              <a:rPr lang="en-US" sz="1600" dirty="0">
                <a:solidFill>
                  <a:srgbClr val="4B5563"/>
                </a:solidFill>
                <a:latin typeface="Montserrat" pitchFamily="34" charset="0"/>
                <a:ea typeface="Montserrat" pitchFamily="34" charset="-122"/>
                <a:cs typeface="Montserrat" pitchFamily="34" charset="-120"/>
              </a:rPr>
              <a:t>La estructura de clases en el Titanic era notablemente desigual, con una gran proporción de pasajeros en la tercera clase.</a:t>
            </a:r>
            <a:endParaRPr lang="en-US" sz="1600" dirty="0"/>
          </a:p>
        </p:txBody>
      </p:sp>
      <p:sp>
        <p:nvSpPr>
          <p:cNvPr id="20" name="Text 3"/>
          <p:cNvSpPr/>
          <p:nvPr/>
        </p:nvSpPr>
        <p:spPr>
          <a:xfrm>
            <a:off x="876300" y="5124450"/>
            <a:ext cx="4929144" cy="266700"/>
          </a:xfrm>
          <a:prstGeom prst="rect">
            <a:avLst/>
          </a:prstGeom>
          <a:noFill/>
          <a:ln/>
        </p:spPr>
        <p:txBody>
          <a:bodyPr vert="horz" wrap="square" lIns="0" tIns="0" rIns="0" bIns="0" rtlCol="0" anchor="t"/>
          <a:lstStyle/>
          <a:p>
            <a:pPr marL="0" indent="0">
              <a:lnSpc>
                <a:spcPts val="2100"/>
              </a:lnSpc>
              <a:buNone/>
            </a:pPr>
            <a:r>
              <a:rPr lang="en-US" sz="2000" b="1" dirty="0" err="1">
                <a:solidFill>
                  <a:srgbClr val="1F2937"/>
                </a:solidFill>
                <a:latin typeface="Montserrat" pitchFamily="34" charset="0"/>
              </a:rPr>
              <a:t>Inequidad</a:t>
            </a:r>
            <a:r>
              <a:rPr lang="en-US" sz="2000" b="1" dirty="0">
                <a:solidFill>
                  <a:srgbClr val="1F2937"/>
                </a:solidFill>
                <a:latin typeface="Montserrat" pitchFamily="34" charset="0"/>
              </a:rPr>
              <a:t> Socioeconómica</a:t>
            </a:r>
          </a:p>
        </p:txBody>
      </p:sp>
      <p:sp>
        <p:nvSpPr>
          <p:cNvPr id="21" name="Text 4"/>
          <p:cNvSpPr/>
          <p:nvPr/>
        </p:nvSpPr>
        <p:spPr>
          <a:xfrm>
            <a:off x="495300" y="5562600"/>
            <a:ext cx="5295900" cy="457200"/>
          </a:xfrm>
          <a:prstGeom prst="rect">
            <a:avLst/>
          </a:prstGeom>
          <a:noFill/>
          <a:ln/>
        </p:spPr>
        <p:txBody>
          <a:bodyPr vert="horz" wrap="square" lIns="0" tIns="0" rIns="0" bIns="0" rtlCol="0" anchor="t"/>
          <a:lstStyle/>
          <a:p>
            <a:pPr marL="0" indent="0">
              <a:lnSpc>
                <a:spcPts val="1800"/>
              </a:lnSpc>
              <a:buNone/>
            </a:pPr>
            <a:r>
              <a:rPr lang="en-US" sz="1600" dirty="0">
                <a:solidFill>
                  <a:srgbClr val="4B5563"/>
                </a:solidFill>
                <a:latin typeface="Montserrat" pitchFamily="34" charset="0"/>
                <a:ea typeface="Montserrat" pitchFamily="34" charset="-122"/>
                <a:cs typeface="Montserrat" pitchFamily="34" charset="-120"/>
              </a:rPr>
              <a:t>La tercera clase constituía más del doble que la primera clase. Esta distribución refleja la pirámide socioeconómica de 1912.</a:t>
            </a:r>
            <a:endParaRPr lang="en-US" sz="1600" dirty="0"/>
          </a:p>
        </p:txBody>
      </p:sp>
      <p:sp>
        <p:nvSpPr>
          <p:cNvPr id="22" name="Text 5"/>
          <p:cNvSpPr/>
          <p:nvPr/>
        </p:nvSpPr>
        <p:spPr>
          <a:xfrm>
            <a:off x="6667500" y="1143000"/>
            <a:ext cx="5295900" cy="266700"/>
          </a:xfrm>
          <a:prstGeom prst="rect">
            <a:avLst/>
          </a:prstGeom>
          <a:noFill/>
          <a:ln/>
        </p:spPr>
        <p:txBody>
          <a:bodyPr vert="horz" wrap="square" lIns="0" tIns="0" rIns="0" bIns="0" rtlCol="0" anchor="t"/>
          <a:lstStyle/>
          <a:p>
            <a:pPr marL="0" indent="0">
              <a:lnSpc>
                <a:spcPts val="2100"/>
              </a:lnSpc>
              <a:buNone/>
            </a:pPr>
            <a:r>
              <a:rPr lang="en-US" sz="1500" b="1" dirty="0">
                <a:solidFill>
                  <a:srgbClr val="1F2937"/>
                </a:solidFill>
                <a:latin typeface="Montserrat" pitchFamily="34" charset="0"/>
                <a:ea typeface="Montserrat" pitchFamily="34" charset="-122"/>
                <a:cs typeface="Montserrat" pitchFamily="34" charset="-120"/>
              </a:rPr>
              <a:t> Distribución Exacta</a:t>
            </a:r>
            <a:endParaRPr lang="en-US" sz="1500" dirty="0"/>
          </a:p>
        </p:txBody>
      </p:sp>
      <p:sp>
        <p:nvSpPr>
          <p:cNvPr id="23" name="Text 6"/>
          <p:cNvSpPr/>
          <p:nvPr/>
        </p:nvSpPr>
        <p:spPr>
          <a:xfrm>
            <a:off x="6553200" y="1562100"/>
            <a:ext cx="1702147" cy="381000"/>
          </a:xfrm>
          <a:prstGeom prst="rect">
            <a:avLst/>
          </a:prstGeom>
          <a:noFill/>
          <a:ln/>
        </p:spPr>
        <p:txBody>
          <a:bodyPr vert="horz" wrap="square" lIns="0" tIns="0" rIns="0" bIns="0" rtlCol="0" anchor="t"/>
          <a:lstStyle/>
          <a:p>
            <a:pPr marL="0" indent="0" algn="l">
              <a:lnSpc>
                <a:spcPts val="1800"/>
              </a:lnSpc>
              <a:buNone/>
            </a:pPr>
            <a:r>
              <a:rPr lang="en-US" sz="1200" b="1" dirty="0">
                <a:solidFill>
                  <a:srgbClr val="FFFFFF"/>
                </a:solidFill>
                <a:latin typeface="Montserrat" pitchFamily="34" charset="0"/>
                <a:ea typeface="Montserrat" pitchFamily="34" charset="-122"/>
                <a:cs typeface="Montserrat" pitchFamily="34" charset="-120"/>
              </a:rPr>
              <a:t>Clase</a:t>
            </a:r>
            <a:endParaRPr lang="en-US" sz="1200" dirty="0"/>
          </a:p>
        </p:txBody>
      </p:sp>
      <p:sp>
        <p:nvSpPr>
          <p:cNvPr id="24" name="Text 7"/>
          <p:cNvSpPr/>
          <p:nvPr/>
        </p:nvSpPr>
        <p:spPr>
          <a:xfrm>
            <a:off x="8019514" y="1562100"/>
            <a:ext cx="1001197" cy="381000"/>
          </a:xfrm>
          <a:prstGeom prst="rect">
            <a:avLst/>
          </a:prstGeom>
          <a:noFill/>
          <a:ln/>
        </p:spPr>
        <p:txBody>
          <a:bodyPr vert="horz" wrap="square" lIns="0" tIns="0" rIns="0" bIns="0" rtlCol="0" anchor="t"/>
          <a:lstStyle/>
          <a:p>
            <a:pPr marL="0" indent="0" algn="ctr">
              <a:lnSpc>
                <a:spcPts val="1800"/>
              </a:lnSpc>
              <a:buNone/>
            </a:pPr>
            <a:r>
              <a:rPr lang="en-US" sz="1200" b="1" dirty="0">
                <a:solidFill>
                  <a:srgbClr val="FFFFFF"/>
                </a:solidFill>
                <a:latin typeface="Montserrat" pitchFamily="34" charset="0"/>
                <a:ea typeface="Montserrat" pitchFamily="34" charset="-122"/>
                <a:cs typeface="Montserrat" pitchFamily="34" charset="-120"/>
              </a:rPr>
              <a:t>Valor</a:t>
            </a:r>
            <a:endParaRPr lang="en-US" sz="1200" dirty="0"/>
          </a:p>
        </p:txBody>
      </p:sp>
      <p:sp>
        <p:nvSpPr>
          <p:cNvPr id="25" name="Text 8"/>
          <p:cNvSpPr/>
          <p:nvPr/>
        </p:nvSpPr>
        <p:spPr>
          <a:xfrm>
            <a:off x="8937278" y="1562100"/>
            <a:ext cx="689670" cy="381000"/>
          </a:xfrm>
          <a:prstGeom prst="rect">
            <a:avLst/>
          </a:prstGeom>
          <a:noFill/>
          <a:ln/>
        </p:spPr>
        <p:txBody>
          <a:bodyPr vert="horz" wrap="square" lIns="0" tIns="0" rIns="0" bIns="0" rtlCol="0" anchor="t"/>
          <a:lstStyle/>
          <a:p>
            <a:pPr marL="0" indent="0" algn="ctr">
              <a:lnSpc>
                <a:spcPts val="1800"/>
              </a:lnSpc>
              <a:buNone/>
            </a:pPr>
            <a:r>
              <a:rPr lang="en-US" sz="1200" b="1" dirty="0">
                <a:solidFill>
                  <a:srgbClr val="FFFFFF"/>
                </a:solidFill>
                <a:latin typeface="Montserrat" pitchFamily="34" charset="0"/>
                <a:ea typeface="Montserrat" pitchFamily="34" charset="-122"/>
                <a:cs typeface="Montserrat" pitchFamily="34" charset="-120"/>
              </a:rPr>
              <a:t>fi</a:t>
            </a:r>
            <a:endParaRPr lang="en-US" sz="1200" dirty="0"/>
          </a:p>
        </p:txBody>
      </p:sp>
      <p:sp>
        <p:nvSpPr>
          <p:cNvPr id="26" name="Text 9"/>
          <p:cNvSpPr/>
          <p:nvPr/>
        </p:nvSpPr>
        <p:spPr>
          <a:xfrm>
            <a:off x="9626947" y="1562100"/>
            <a:ext cx="956816" cy="381000"/>
          </a:xfrm>
          <a:prstGeom prst="rect">
            <a:avLst/>
          </a:prstGeom>
          <a:noFill/>
          <a:ln/>
        </p:spPr>
        <p:txBody>
          <a:bodyPr vert="horz" wrap="square" lIns="0" tIns="0" rIns="0" bIns="0" rtlCol="0" anchor="t"/>
          <a:lstStyle/>
          <a:p>
            <a:pPr marL="0" indent="0" algn="ctr">
              <a:lnSpc>
                <a:spcPts val="1800"/>
              </a:lnSpc>
              <a:buNone/>
            </a:pPr>
            <a:r>
              <a:rPr lang="en-US" sz="1200" b="1" dirty="0">
                <a:solidFill>
                  <a:srgbClr val="FFFFFF"/>
                </a:solidFill>
                <a:latin typeface="Montserrat" pitchFamily="34" charset="0"/>
                <a:ea typeface="Montserrat" pitchFamily="34" charset="-122"/>
                <a:cs typeface="Montserrat" pitchFamily="34" charset="-120"/>
              </a:rPr>
              <a:t>fr</a:t>
            </a:r>
            <a:endParaRPr lang="en-US" sz="1200" dirty="0"/>
          </a:p>
        </p:txBody>
      </p:sp>
      <p:sp>
        <p:nvSpPr>
          <p:cNvPr id="27" name="Text 10"/>
          <p:cNvSpPr/>
          <p:nvPr/>
        </p:nvSpPr>
        <p:spPr>
          <a:xfrm>
            <a:off x="10583763" y="1562100"/>
            <a:ext cx="1112937" cy="381000"/>
          </a:xfrm>
          <a:prstGeom prst="rect">
            <a:avLst/>
          </a:prstGeom>
          <a:noFill/>
          <a:ln/>
        </p:spPr>
        <p:txBody>
          <a:bodyPr vert="horz" wrap="square" lIns="0" tIns="0" rIns="0" bIns="0" rtlCol="0" anchor="t"/>
          <a:lstStyle/>
          <a:p>
            <a:pPr marL="0" indent="0" algn="r">
              <a:lnSpc>
                <a:spcPts val="1800"/>
              </a:lnSpc>
              <a:buNone/>
            </a:pPr>
            <a:r>
              <a:rPr lang="en-US" sz="1200" b="1" dirty="0">
                <a:solidFill>
                  <a:srgbClr val="FFFFFF"/>
                </a:solidFill>
                <a:latin typeface="Montserrat" pitchFamily="34" charset="0"/>
                <a:ea typeface="Montserrat" pitchFamily="34" charset="-122"/>
                <a:cs typeface="Montserrat" pitchFamily="34" charset="-120"/>
              </a:rPr>
              <a:t>%</a:t>
            </a:r>
            <a:endParaRPr lang="en-US" sz="1200" dirty="0"/>
          </a:p>
        </p:txBody>
      </p:sp>
      <p:sp>
        <p:nvSpPr>
          <p:cNvPr id="28" name="Text 11"/>
          <p:cNvSpPr/>
          <p:nvPr/>
        </p:nvSpPr>
        <p:spPr>
          <a:xfrm>
            <a:off x="6553200" y="1943100"/>
            <a:ext cx="2042577" cy="4572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Tercera Clase</a:t>
            </a:r>
            <a:endParaRPr lang="en-US" sz="1200" dirty="0"/>
          </a:p>
        </p:txBody>
      </p:sp>
      <p:sp>
        <p:nvSpPr>
          <p:cNvPr id="29" name="Text 12"/>
          <p:cNvSpPr/>
          <p:nvPr/>
        </p:nvSpPr>
        <p:spPr>
          <a:xfrm>
            <a:off x="8102947" y="1943100"/>
            <a:ext cx="834330" cy="457200"/>
          </a:xfrm>
          <a:prstGeom prst="rect">
            <a:avLst/>
          </a:prstGeom>
          <a:noFill/>
          <a:ln/>
        </p:spPr>
        <p:txBody>
          <a:bodyPr vert="horz" wrap="square" lIns="0" tIns="0" rIns="0" bIns="0" rtlCol="0" anchor="t"/>
          <a:lstStyle/>
          <a:p>
            <a:pPr marL="0" indent="0" algn="ctr">
              <a:lnSpc>
                <a:spcPts val="1800"/>
              </a:lnSpc>
              <a:buNone/>
            </a:pPr>
            <a:r>
              <a:rPr lang="en-US" sz="1200" dirty="0">
                <a:solidFill>
                  <a:srgbClr val="000000"/>
                </a:solidFill>
                <a:latin typeface="Montserrat" pitchFamily="34" charset="0"/>
                <a:ea typeface="Montserrat" pitchFamily="34" charset="-122"/>
                <a:cs typeface="Montserrat" pitchFamily="34" charset="-120"/>
              </a:rPr>
              <a:t>3</a:t>
            </a:r>
            <a:endParaRPr lang="en-US" sz="1200" dirty="0"/>
          </a:p>
        </p:txBody>
      </p:sp>
      <p:sp>
        <p:nvSpPr>
          <p:cNvPr id="30" name="Text 13"/>
          <p:cNvSpPr/>
          <p:nvPr/>
        </p:nvSpPr>
        <p:spPr>
          <a:xfrm>
            <a:off x="8868311" y="1943100"/>
            <a:ext cx="827603" cy="457200"/>
          </a:xfrm>
          <a:prstGeom prst="rect">
            <a:avLst/>
          </a:prstGeom>
          <a:noFill/>
          <a:ln/>
        </p:spPr>
        <p:txBody>
          <a:bodyPr vert="horz" wrap="square" lIns="0" tIns="0" rIns="0" bIns="0" rtlCol="0" anchor="t"/>
          <a:lstStyle/>
          <a:p>
            <a:pPr marL="0" indent="0" algn="ctr">
              <a:lnSpc>
                <a:spcPts val="1800"/>
              </a:lnSpc>
              <a:buNone/>
            </a:pPr>
            <a:r>
              <a:rPr lang="en-US" sz="1200" dirty="0">
                <a:solidFill>
                  <a:srgbClr val="000000"/>
                </a:solidFill>
                <a:latin typeface="Montserrat" pitchFamily="34" charset="0"/>
                <a:ea typeface="Montserrat" pitchFamily="34" charset="-122"/>
                <a:cs typeface="Montserrat" pitchFamily="34" charset="-120"/>
              </a:rPr>
              <a:t>491</a:t>
            </a:r>
            <a:endParaRPr lang="en-US" sz="1200" dirty="0"/>
          </a:p>
        </p:txBody>
      </p:sp>
      <p:sp>
        <p:nvSpPr>
          <p:cNvPr id="31" name="Text 14"/>
          <p:cNvSpPr/>
          <p:nvPr/>
        </p:nvSpPr>
        <p:spPr>
          <a:xfrm>
            <a:off x="9531266" y="1943100"/>
            <a:ext cx="1148179" cy="457200"/>
          </a:xfrm>
          <a:prstGeom prst="rect">
            <a:avLst/>
          </a:prstGeom>
          <a:noFill/>
          <a:ln/>
        </p:spPr>
        <p:txBody>
          <a:bodyPr vert="horz" wrap="square" lIns="0" tIns="0" rIns="0" bIns="0" rtlCol="0" anchor="t"/>
          <a:lstStyle/>
          <a:p>
            <a:pPr marL="0" indent="0" algn="ctr">
              <a:lnSpc>
                <a:spcPts val="1800"/>
              </a:lnSpc>
              <a:buNone/>
            </a:pPr>
            <a:r>
              <a:rPr lang="en-US" sz="1200" dirty="0">
                <a:solidFill>
                  <a:srgbClr val="000000"/>
                </a:solidFill>
                <a:latin typeface="Montserrat" pitchFamily="34" charset="0"/>
                <a:ea typeface="Montserrat" pitchFamily="34" charset="-122"/>
                <a:cs typeface="Montserrat" pitchFamily="34" charset="-120"/>
              </a:rPr>
              <a:t>0.5523</a:t>
            </a:r>
            <a:endParaRPr lang="en-US" sz="1200" dirty="0"/>
          </a:p>
        </p:txBody>
      </p:sp>
      <p:sp>
        <p:nvSpPr>
          <p:cNvPr id="32" name="Text 15"/>
          <p:cNvSpPr/>
          <p:nvPr/>
        </p:nvSpPr>
        <p:spPr>
          <a:xfrm>
            <a:off x="10361176" y="1943100"/>
            <a:ext cx="1335524" cy="457200"/>
          </a:xfrm>
          <a:prstGeom prst="rect">
            <a:avLst/>
          </a:prstGeom>
          <a:noFill/>
          <a:ln/>
        </p:spPr>
        <p:txBody>
          <a:bodyPr vert="horz" wrap="square" lIns="0" tIns="0" rIns="0" bIns="0" rtlCol="0" anchor="t"/>
          <a:lstStyle/>
          <a:p>
            <a:pPr marL="0" indent="0" algn="r">
              <a:lnSpc>
                <a:spcPts val="1800"/>
              </a:lnSpc>
              <a:buNone/>
            </a:pPr>
            <a:r>
              <a:rPr lang="en-US" sz="1200" b="1" dirty="0">
                <a:solidFill>
                  <a:srgbClr val="000000"/>
                </a:solidFill>
                <a:latin typeface="Montserrat" pitchFamily="34" charset="0"/>
                <a:ea typeface="Montserrat" pitchFamily="34" charset="-122"/>
                <a:cs typeface="Montserrat" pitchFamily="34" charset="-120"/>
              </a:rPr>
              <a:t>55.23%</a:t>
            </a:r>
            <a:endParaRPr lang="en-US" sz="1200" dirty="0"/>
          </a:p>
        </p:txBody>
      </p:sp>
      <p:sp>
        <p:nvSpPr>
          <p:cNvPr id="33" name="Text 16"/>
          <p:cNvSpPr/>
          <p:nvPr/>
        </p:nvSpPr>
        <p:spPr>
          <a:xfrm>
            <a:off x="6553200" y="2400300"/>
            <a:ext cx="2042577" cy="4572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Primera Clase</a:t>
            </a:r>
            <a:endParaRPr lang="en-US" sz="1200" dirty="0"/>
          </a:p>
        </p:txBody>
      </p:sp>
      <p:sp>
        <p:nvSpPr>
          <p:cNvPr id="34" name="Text 17"/>
          <p:cNvSpPr/>
          <p:nvPr/>
        </p:nvSpPr>
        <p:spPr>
          <a:xfrm>
            <a:off x="8102947" y="2400300"/>
            <a:ext cx="834330" cy="457200"/>
          </a:xfrm>
          <a:prstGeom prst="rect">
            <a:avLst/>
          </a:prstGeom>
          <a:noFill/>
          <a:ln/>
        </p:spPr>
        <p:txBody>
          <a:bodyPr vert="horz" wrap="square" lIns="0" tIns="0" rIns="0" bIns="0" rtlCol="0" anchor="t"/>
          <a:lstStyle/>
          <a:p>
            <a:pPr marL="0" indent="0" algn="ctr">
              <a:lnSpc>
                <a:spcPts val="1800"/>
              </a:lnSpc>
              <a:buNone/>
            </a:pPr>
            <a:r>
              <a:rPr lang="en-US" sz="1200" dirty="0">
                <a:solidFill>
                  <a:srgbClr val="000000"/>
                </a:solidFill>
                <a:latin typeface="Montserrat" pitchFamily="34" charset="0"/>
                <a:ea typeface="Montserrat" pitchFamily="34" charset="-122"/>
                <a:cs typeface="Montserrat" pitchFamily="34" charset="-120"/>
              </a:rPr>
              <a:t>1</a:t>
            </a:r>
            <a:endParaRPr lang="en-US" sz="1200" dirty="0"/>
          </a:p>
        </p:txBody>
      </p:sp>
      <p:sp>
        <p:nvSpPr>
          <p:cNvPr id="35" name="Text 18"/>
          <p:cNvSpPr/>
          <p:nvPr/>
        </p:nvSpPr>
        <p:spPr>
          <a:xfrm>
            <a:off x="8868311" y="2400300"/>
            <a:ext cx="827603" cy="457200"/>
          </a:xfrm>
          <a:prstGeom prst="rect">
            <a:avLst/>
          </a:prstGeom>
          <a:noFill/>
          <a:ln/>
        </p:spPr>
        <p:txBody>
          <a:bodyPr vert="horz" wrap="square" lIns="0" tIns="0" rIns="0" bIns="0" rtlCol="0" anchor="t"/>
          <a:lstStyle/>
          <a:p>
            <a:pPr marL="0" indent="0" algn="ctr">
              <a:lnSpc>
                <a:spcPts val="1800"/>
              </a:lnSpc>
              <a:buNone/>
            </a:pPr>
            <a:r>
              <a:rPr lang="en-US" sz="1200" dirty="0">
                <a:solidFill>
                  <a:srgbClr val="000000"/>
                </a:solidFill>
                <a:latin typeface="Montserrat" pitchFamily="34" charset="0"/>
                <a:ea typeface="Montserrat" pitchFamily="34" charset="-122"/>
                <a:cs typeface="Montserrat" pitchFamily="34" charset="-120"/>
              </a:rPr>
              <a:t>214</a:t>
            </a:r>
            <a:endParaRPr lang="en-US" sz="1200" dirty="0"/>
          </a:p>
        </p:txBody>
      </p:sp>
      <p:sp>
        <p:nvSpPr>
          <p:cNvPr id="36" name="Text 19"/>
          <p:cNvSpPr/>
          <p:nvPr/>
        </p:nvSpPr>
        <p:spPr>
          <a:xfrm>
            <a:off x="9531266" y="2400300"/>
            <a:ext cx="1148179" cy="457200"/>
          </a:xfrm>
          <a:prstGeom prst="rect">
            <a:avLst/>
          </a:prstGeom>
          <a:noFill/>
          <a:ln/>
        </p:spPr>
        <p:txBody>
          <a:bodyPr vert="horz" wrap="square" lIns="0" tIns="0" rIns="0" bIns="0" rtlCol="0" anchor="t"/>
          <a:lstStyle/>
          <a:p>
            <a:pPr marL="0" indent="0" algn="ctr">
              <a:lnSpc>
                <a:spcPts val="1800"/>
              </a:lnSpc>
              <a:buNone/>
            </a:pPr>
            <a:r>
              <a:rPr lang="en-US" sz="1200" dirty="0">
                <a:solidFill>
                  <a:srgbClr val="000000"/>
                </a:solidFill>
                <a:latin typeface="Montserrat" pitchFamily="34" charset="0"/>
                <a:ea typeface="Montserrat" pitchFamily="34" charset="-122"/>
                <a:cs typeface="Montserrat" pitchFamily="34" charset="-120"/>
              </a:rPr>
              <a:t>0.2407</a:t>
            </a:r>
            <a:endParaRPr lang="en-US" sz="1200" dirty="0"/>
          </a:p>
        </p:txBody>
      </p:sp>
      <p:sp>
        <p:nvSpPr>
          <p:cNvPr id="37" name="Text 20"/>
          <p:cNvSpPr/>
          <p:nvPr/>
        </p:nvSpPr>
        <p:spPr>
          <a:xfrm>
            <a:off x="10361176" y="2400300"/>
            <a:ext cx="1335524" cy="457200"/>
          </a:xfrm>
          <a:prstGeom prst="rect">
            <a:avLst/>
          </a:prstGeom>
          <a:noFill/>
          <a:ln/>
        </p:spPr>
        <p:txBody>
          <a:bodyPr vert="horz" wrap="square" lIns="0" tIns="0" rIns="0" bIns="0" rtlCol="0" anchor="t"/>
          <a:lstStyle/>
          <a:p>
            <a:pPr marL="0" indent="0" algn="r">
              <a:lnSpc>
                <a:spcPts val="1800"/>
              </a:lnSpc>
              <a:buNone/>
            </a:pPr>
            <a:r>
              <a:rPr lang="en-US" sz="1200" b="1" dirty="0">
                <a:solidFill>
                  <a:srgbClr val="000000"/>
                </a:solidFill>
                <a:latin typeface="Montserrat" pitchFamily="34" charset="0"/>
                <a:ea typeface="Montserrat" pitchFamily="34" charset="-122"/>
                <a:cs typeface="Montserrat" pitchFamily="34" charset="-120"/>
              </a:rPr>
              <a:t>24.07%</a:t>
            </a:r>
            <a:endParaRPr lang="en-US" sz="1200" dirty="0"/>
          </a:p>
        </p:txBody>
      </p:sp>
      <p:sp>
        <p:nvSpPr>
          <p:cNvPr id="38" name="Text 21"/>
          <p:cNvSpPr/>
          <p:nvPr/>
        </p:nvSpPr>
        <p:spPr>
          <a:xfrm>
            <a:off x="6553200" y="2857500"/>
            <a:ext cx="2042577" cy="4572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Segunda Clase</a:t>
            </a:r>
            <a:endParaRPr lang="en-US" sz="1200" dirty="0"/>
          </a:p>
        </p:txBody>
      </p:sp>
      <p:sp>
        <p:nvSpPr>
          <p:cNvPr id="39" name="Text 22"/>
          <p:cNvSpPr/>
          <p:nvPr/>
        </p:nvSpPr>
        <p:spPr>
          <a:xfrm>
            <a:off x="8102947" y="2857500"/>
            <a:ext cx="834330" cy="457200"/>
          </a:xfrm>
          <a:prstGeom prst="rect">
            <a:avLst/>
          </a:prstGeom>
          <a:noFill/>
          <a:ln/>
        </p:spPr>
        <p:txBody>
          <a:bodyPr vert="horz" wrap="square" lIns="0" tIns="0" rIns="0" bIns="0" rtlCol="0" anchor="t"/>
          <a:lstStyle/>
          <a:p>
            <a:pPr marL="0" indent="0" algn="ctr">
              <a:lnSpc>
                <a:spcPts val="1800"/>
              </a:lnSpc>
              <a:buNone/>
            </a:pPr>
            <a:r>
              <a:rPr lang="en-US" sz="1200" dirty="0">
                <a:solidFill>
                  <a:srgbClr val="000000"/>
                </a:solidFill>
                <a:latin typeface="Montserrat" pitchFamily="34" charset="0"/>
                <a:ea typeface="Montserrat" pitchFamily="34" charset="-122"/>
                <a:cs typeface="Montserrat" pitchFamily="34" charset="-120"/>
              </a:rPr>
              <a:t>2</a:t>
            </a:r>
            <a:endParaRPr lang="en-US" sz="1200" dirty="0"/>
          </a:p>
        </p:txBody>
      </p:sp>
      <p:sp>
        <p:nvSpPr>
          <p:cNvPr id="40" name="Text 23"/>
          <p:cNvSpPr/>
          <p:nvPr/>
        </p:nvSpPr>
        <p:spPr>
          <a:xfrm>
            <a:off x="8868311" y="2857500"/>
            <a:ext cx="827603" cy="457200"/>
          </a:xfrm>
          <a:prstGeom prst="rect">
            <a:avLst/>
          </a:prstGeom>
          <a:noFill/>
          <a:ln/>
        </p:spPr>
        <p:txBody>
          <a:bodyPr vert="horz" wrap="square" lIns="0" tIns="0" rIns="0" bIns="0" rtlCol="0" anchor="t"/>
          <a:lstStyle/>
          <a:p>
            <a:pPr marL="0" indent="0" algn="ctr">
              <a:lnSpc>
                <a:spcPts val="1800"/>
              </a:lnSpc>
              <a:buNone/>
            </a:pPr>
            <a:r>
              <a:rPr lang="en-US" sz="1200" dirty="0">
                <a:solidFill>
                  <a:srgbClr val="000000"/>
                </a:solidFill>
                <a:latin typeface="Montserrat" pitchFamily="34" charset="0"/>
                <a:ea typeface="Montserrat" pitchFamily="34" charset="-122"/>
                <a:cs typeface="Montserrat" pitchFamily="34" charset="-120"/>
              </a:rPr>
              <a:t>184</a:t>
            </a:r>
            <a:endParaRPr lang="en-US" sz="1200" dirty="0"/>
          </a:p>
        </p:txBody>
      </p:sp>
      <p:sp>
        <p:nvSpPr>
          <p:cNvPr id="41" name="Text 24"/>
          <p:cNvSpPr/>
          <p:nvPr/>
        </p:nvSpPr>
        <p:spPr>
          <a:xfrm>
            <a:off x="9531266" y="2857500"/>
            <a:ext cx="1148179" cy="457200"/>
          </a:xfrm>
          <a:prstGeom prst="rect">
            <a:avLst/>
          </a:prstGeom>
          <a:noFill/>
          <a:ln/>
        </p:spPr>
        <p:txBody>
          <a:bodyPr vert="horz" wrap="square" lIns="0" tIns="0" rIns="0" bIns="0" rtlCol="0" anchor="t"/>
          <a:lstStyle/>
          <a:p>
            <a:pPr marL="0" indent="0" algn="ctr">
              <a:lnSpc>
                <a:spcPts val="1800"/>
              </a:lnSpc>
              <a:buNone/>
            </a:pPr>
            <a:r>
              <a:rPr lang="en-US" sz="1200" dirty="0">
                <a:solidFill>
                  <a:srgbClr val="000000"/>
                </a:solidFill>
                <a:latin typeface="Montserrat" pitchFamily="34" charset="0"/>
                <a:ea typeface="Montserrat" pitchFamily="34" charset="-122"/>
                <a:cs typeface="Montserrat" pitchFamily="34" charset="-120"/>
              </a:rPr>
              <a:t>0.2070</a:t>
            </a:r>
            <a:endParaRPr lang="en-US" sz="1200" dirty="0"/>
          </a:p>
        </p:txBody>
      </p:sp>
      <p:sp>
        <p:nvSpPr>
          <p:cNvPr id="42" name="Text 25"/>
          <p:cNvSpPr/>
          <p:nvPr/>
        </p:nvSpPr>
        <p:spPr>
          <a:xfrm>
            <a:off x="10361176" y="2857500"/>
            <a:ext cx="1335524" cy="457200"/>
          </a:xfrm>
          <a:prstGeom prst="rect">
            <a:avLst/>
          </a:prstGeom>
          <a:noFill/>
          <a:ln/>
        </p:spPr>
        <p:txBody>
          <a:bodyPr vert="horz" wrap="square" lIns="0" tIns="0" rIns="0" bIns="0" rtlCol="0" anchor="t"/>
          <a:lstStyle/>
          <a:p>
            <a:pPr marL="0" indent="0" algn="r">
              <a:lnSpc>
                <a:spcPts val="1800"/>
              </a:lnSpc>
              <a:buNone/>
            </a:pPr>
            <a:r>
              <a:rPr lang="en-US" sz="1200" b="1" dirty="0">
                <a:solidFill>
                  <a:srgbClr val="000000"/>
                </a:solidFill>
                <a:latin typeface="Montserrat" pitchFamily="34" charset="0"/>
                <a:ea typeface="Montserrat" pitchFamily="34" charset="-122"/>
                <a:cs typeface="Montserrat" pitchFamily="34" charset="-120"/>
              </a:rPr>
              <a:t>20.70%</a:t>
            </a:r>
            <a:endParaRPr lang="en-US" sz="1200" dirty="0"/>
          </a:p>
        </p:txBody>
      </p:sp>
      <p:sp>
        <p:nvSpPr>
          <p:cNvPr id="43" name="Text 26"/>
          <p:cNvSpPr/>
          <p:nvPr/>
        </p:nvSpPr>
        <p:spPr>
          <a:xfrm>
            <a:off x="6553200" y="3314700"/>
            <a:ext cx="1702147" cy="457200"/>
          </a:xfrm>
          <a:prstGeom prst="rect">
            <a:avLst/>
          </a:prstGeom>
          <a:noFill/>
          <a:ln/>
        </p:spPr>
        <p:txBody>
          <a:bodyPr vert="horz" wrap="square" lIns="0" tIns="0" rIns="0" bIns="0" rtlCol="0" anchor="t"/>
          <a:lstStyle/>
          <a:p>
            <a:pPr marL="0" indent="0">
              <a:lnSpc>
                <a:spcPts val="1800"/>
              </a:lnSpc>
              <a:buNone/>
            </a:pPr>
            <a:r>
              <a:rPr lang="en-US" sz="1200" b="1" dirty="0">
                <a:solidFill>
                  <a:srgbClr val="000000"/>
                </a:solidFill>
                <a:latin typeface="Montserrat" pitchFamily="34" charset="0"/>
                <a:ea typeface="Montserrat" pitchFamily="34" charset="-122"/>
                <a:cs typeface="Montserrat" pitchFamily="34" charset="-120"/>
              </a:rPr>
              <a:t>Total</a:t>
            </a:r>
            <a:endParaRPr lang="en-US" sz="1200" dirty="0"/>
          </a:p>
        </p:txBody>
      </p:sp>
      <p:sp>
        <p:nvSpPr>
          <p:cNvPr id="44" name="Text 27"/>
          <p:cNvSpPr/>
          <p:nvPr/>
        </p:nvSpPr>
        <p:spPr>
          <a:xfrm>
            <a:off x="8102947" y="3314700"/>
            <a:ext cx="834330" cy="457200"/>
          </a:xfrm>
          <a:prstGeom prst="rect">
            <a:avLst/>
          </a:prstGeom>
          <a:noFill/>
          <a:ln/>
        </p:spPr>
        <p:txBody>
          <a:bodyPr vert="horz" wrap="square" lIns="0" tIns="0" rIns="0" bIns="0" rtlCol="0" anchor="t"/>
          <a:lstStyle/>
          <a:p>
            <a:pPr marL="0" indent="0" algn="ctr">
              <a:lnSpc>
                <a:spcPts val="1800"/>
              </a:lnSpc>
              <a:buNone/>
            </a:pPr>
            <a:r>
              <a:rPr lang="en-US" sz="1200" b="1" dirty="0">
                <a:solidFill>
                  <a:srgbClr val="000000"/>
                </a:solidFill>
                <a:latin typeface="Montserrat" pitchFamily="34" charset="0"/>
                <a:ea typeface="Montserrat" pitchFamily="34" charset="-122"/>
                <a:cs typeface="Montserrat" pitchFamily="34" charset="-120"/>
              </a:rPr>
              <a:t>-</a:t>
            </a:r>
            <a:endParaRPr lang="en-US" sz="1200" dirty="0"/>
          </a:p>
        </p:txBody>
      </p:sp>
      <p:sp>
        <p:nvSpPr>
          <p:cNvPr id="45" name="Text 28"/>
          <p:cNvSpPr/>
          <p:nvPr/>
        </p:nvSpPr>
        <p:spPr>
          <a:xfrm>
            <a:off x="8868311" y="3314700"/>
            <a:ext cx="827603" cy="457200"/>
          </a:xfrm>
          <a:prstGeom prst="rect">
            <a:avLst/>
          </a:prstGeom>
          <a:noFill/>
          <a:ln/>
        </p:spPr>
        <p:txBody>
          <a:bodyPr vert="horz" wrap="square" lIns="0" tIns="0" rIns="0" bIns="0" rtlCol="0" anchor="t"/>
          <a:lstStyle/>
          <a:p>
            <a:pPr marL="0" indent="0" algn="ctr">
              <a:lnSpc>
                <a:spcPts val="1800"/>
              </a:lnSpc>
              <a:buNone/>
            </a:pPr>
            <a:r>
              <a:rPr lang="en-US" sz="1200" b="1" dirty="0">
                <a:solidFill>
                  <a:srgbClr val="000000"/>
                </a:solidFill>
                <a:latin typeface="Montserrat" pitchFamily="34" charset="0"/>
                <a:ea typeface="Montserrat" pitchFamily="34" charset="-122"/>
                <a:cs typeface="Montserrat" pitchFamily="34" charset="-120"/>
              </a:rPr>
              <a:t>889</a:t>
            </a:r>
            <a:endParaRPr lang="en-US" sz="1200" dirty="0"/>
          </a:p>
        </p:txBody>
      </p:sp>
      <p:sp>
        <p:nvSpPr>
          <p:cNvPr id="46" name="Text 29"/>
          <p:cNvSpPr/>
          <p:nvPr/>
        </p:nvSpPr>
        <p:spPr>
          <a:xfrm>
            <a:off x="9531266" y="3314700"/>
            <a:ext cx="1148179" cy="457200"/>
          </a:xfrm>
          <a:prstGeom prst="rect">
            <a:avLst/>
          </a:prstGeom>
          <a:noFill/>
          <a:ln/>
        </p:spPr>
        <p:txBody>
          <a:bodyPr vert="horz" wrap="square" lIns="0" tIns="0" rIns="0" bIns="0" rtlCol="0" anchor="t"/>
          <a:lstStyle/>
          <a:p>
            <a:pPr marL="0" indent="0" algn="ctr">
              <a:lnSpc>
                <a:spcPts val="1800"/>
              </a:lnSpc>
              <a:buNone/>
            </a:pPr>
            <a:r>
              <a:rPr lang="en-US" sz="1200" b="1" dirty="0">
                <a:solidFill>
                  <a:srgbClr val="000000"/>
                </a:solidFill>
                <a:latin typeface="Montserrat" pitchFamily="34" charset="0"/>
                <a:ea typeface="Montserrat" pitchFamily="34" charset="-122"/>
                <a:cs typeface="Montserrat" pitchFamily="34" charset="-120"/>
              </a:rPr>
              <a:t>1.0000</a:t>
            </a:r>
            <a:endParaRPr lang="en-US" sz="1200" dirty="0"/>
          </a:p>
        </p:txBody>
      </p:sp>
      <p:sp>
        <p:nvSpPr>
          <p:cNvPr id="47" name="Text 30"/>
          <p:cNvSpPr/>
          <p:nvPr/>
        </p:nvSpPr>
        <p:spPr>
          <a:xfrm>
            <a:off x="10361176" y="3314700"/>
            <a:ext cx="1335524" cy="457200"/>
          </a:xfrm>
          <a:prstGeom prst="rect">
            <a:avLst/>
          </a:prstGeom>
          <a:noFill/>
          <a:ln/>
        </p:spPr>
        <p:txBody>
          <a:bodyPr vert="horz" wrap="square" lIns="0" tIns="0" rIns="0" bIns="0" rtlCol="0" anchor="t"/>
          <a:lstStyle/>
          <a:p>
            <a:pPr marL="0" indent="0" algn="r">
              <a:lnSpc>
                <a:spcPts val="1800"/>
              </a:lnSpc>
              <a:buNone/>
            </a:pPr>
            <a:r>
              <a:rPr lang="en-US" sz="1200" b="1" dirty="0">
                <a:solidFill>
                  <a:srgbClr val="000000"/>
                </a:solidFill>
                <a:latin typeface="Montserrat" pitchFamily="34" charset="0"/>
                <a:ea typeface="Montserrat" pitchFamily="34" charset="-122"/>
                <a:cs typeface="Montserrat" pitchFamily="34" charset="-120"/>
              </a:rPr>
              <a:t>100.00%</a:t>
            </a:r>
            <a:endParaRPr lang="en-US" sz="1200" dirty="0"/>
          </a:p>
        </p:txBody>
      </p:sp>
      <p:sp>
        <p:nvSpPr>
          <p:cNvPr id="48" name="Text 31"/>
          <p:cNvSpPr/>
          <p:nvPr/>
        </p:nvSpPr>
        <p:spPr>
          <a:xfrm>
            <a:off x="6572250" y="3924300"/>
            <a:ext cx="5295900" cy="381000"/>
          </a:xfrm>
          <a:prstGeom prst="rect">
            <a:avLst/>
          </a:prstGeom>
          <a:noFill/>
          <a:ln/>
        </p:spPr>
        <p:txBody>
          <a:bodyPr vert="horz" wrap="square" lIns="0" tIns="0" rIns="0" bIns="0" rtlCol="0" anchor="t"/>
          <a:lstStyle/>
          <a:p>
            <a:pPr marL="0" indent="0">
              <a:lnSpc>
                <a:spcPts val="1500"/>
              </a:lnSpc>
              <a:buNone/>
            </a:pPr>
            <a:endParaRPr lang="en-US" sz="1050" dirty="0"/>
          </a:p>
        </p:txBody>
      </p:sp>
      <p:sp>
        <p:nvSpPr>
          <p:cNvPr id="49" name="Text 32"/>
          <p:cNvSpPr/>
          <p:nvPr/>
        </p:nvSpPr>
        <p:spPr>
          <a:xfrm>
            <a:off x="11706225" y="6515100"/>
            <a:ext cx="30861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6/12</a:t>
            </a:r>
            <a:endParaRPr lang="en-US" sz="1050" dirty="0"/>
          </a:p>
        </p:txBody>
      </p:sp>
      <p:graphicFrame>
        <p:nvGraphicFramePr>
          <p:cNvPr id="50" name="Chart 8">
            <a:extLst>
              <a:ext uri="{FF2B5EF4-FFF2-40B4-BE49-F238E27FC236}">
                <a16:creationId xmlns:a16="http://schemas.microsoft.com/office/drawing/2014/main" id="{00000000-0008-0000-0100-000009000000}"/>
              </a:ext>
            </a:extLst>
          </p:cNvPr>
          <p:cNvGraphicFramePr>
            <a:graphicFrameLocks/>
          </p:cNvGraphicFramePr>
          <p:nvPr>
            <p:extLst>
              <p:ext uri="{D42A27DB-BD31-4B8C-83A1-F6EECF244321}">
                <p14:modId xmlns:p14="http://schemas.microsoft.com/office/powerpoint/2010/main" val="2470677490"/>
              </p:ext>
            </p:extLst>
          </p:nvPr>
        </p:nvGraphicFramePr>
        <p:xfrm>
          <a:off x="547598" y="2203450"/>
          <a:ext cx="5240237" cy="2491853"/>
        </p:xfrm>
        <a:graphic>
          <a:graphicData uri="http://schemas.openxmlformats.org/drawingml/2006/chart">
            <c:chart xmlns:c="http://schemas.openxmlformats.org/drawingml/2006/chart" xmlns:r="http://schemas.openxmlformats.org/officeDocument/2006/relationships" r:id="rId16"/>
          </a:graphicData>
        </a:graphic>
      </p:graphicFrame>
      <p:pic>
        <p:nvPicPr>
          <p:cNvPr id="2050" name="Picture 2">
            <a:extLst>
              <a:ext uri="{FF2B5EF4-FFF2-40B4-BE49-F238E27FC236}">
                <a16:creationId xmlns:a16="http://schemas.microsoft.com/office/drawing/2014/main" id="{D91A1C77-D33E-BD7E-63E4-287C36B01D61}"/>
              </a:ext>
            </a:extLst>
          </p:cNvPr>
          <p:cNvPicPr>
            <a:picLocks noChangeAspect="1" noChangeArrowheads="1"/>
          </p:cNvPicPr>
          <p:nvPr/>
        </p:nvPicPr>
        <p:blipFill rotWithShape="1">
          <a:blip r:embed="rId17">
            <a:extLst>
              <a:ext uri="{BEBA8EAE-BF5A-486C-A8C5-ECC9F3942E4B}">
                <a14:imgProps xmlns:a14="http://schemas.microsoft.com/office/drawing/2010/main">
                  <a14:imgLayer r:embed="rId18">
                    <a14:imgEffect>
                      <a14:saturation sat="400000"/>
                    </a14:imgEffect>
                  </a14:imgLayer>
                </a14:imgProps>
              </a:ext>
              <a:ext uri="{28A0092B-C50C-407E-A947-70E740481C1C}">
                <a14:useLocalDpi xmlns:a14="http://schemas.microsoft.com/office/drawing/2010/main" val="0"/>
              </a:ext>
            </a:extLst>
          </a:blip>
          <a:srcRect t="27188"/>
          <a:stretch>
            <a:fillRect/>
          </a:stretch>
        </p:blipFill>
        <p:spPr bwMode="auto">
          <a:xfrm>
            <a:off x="6785580" y="3554851"/>
            <a:ext cx="4991862" cy="32307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4"/>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5"/>
          <a:stretch>
            <a:fillRect/>
          </a:stretch>
        </p:blipFill>
        <p:spPr>
          <a:xfrm>
            <a:off x="304800" y="1371600"/>
            <a:ext cx="5562600" cy="2514600"/>
          </a:xfrm>
          <a:prstGeom prst="rect">
            <a:avLst/>
          </a:prstGeom>
        </p:spPr>
      </p:pic>
      <p:pic>
        <p:nvPicPr>
          <p:cNvPr id="5" name="Image 3" descr="preencoded.png"/>
          <p:cNvPicPr>
            <a:picLocks noChangeAspect="1"/>
          </p:cNvPicPr>
          <p:nvPr/>
        </p:nvPicPr>
        <p:blipFill>
          <a:blip r:embed="rId6"/>
          <a:stretch>
            <a:fillRect/>
          </a:stretch>
        </p:blipFill>
        <p:spPr>
          <a:xfrm>
            <a:off x="533400" y="1628775"/>
            <a:ext cx="257175" cy="228600"/>
          </a:xfrm>
          <a:prstGeom prst="rect">
            <a:avLst/>
          </a:prstGeom>
        </p:spPr>
      </p:pic>
      <p:pic>
        <p:nvPicPr>
          <p:cNvPr id="6" name="Image 4" descr="preencoded.png"/>
          <p:cNvPicPr>
            <a:picLocks noChangeAspect="1"/>
          </p:cNvPicPr>
          <p:nvPr/>
        </p:nvPicPr>
        <p:blipFill>
          <a:blip r:embed="rId7"/>
          <a:stretch>
            <a:fillRect/>
          </a:stretch>
        </p:blipFill>
        <p:spPr>
          <a:xfrm>
            <a:off x="533400" y="2800350"/>
            <a:ext cx="114300" cy="114300"/>
          </a:xfrm>
          <a:prstGeom prst="rect">
            <a:avLst/>
          </a:prstGeom>
        </p:spPr>
      </p:pic>
      <p:pic>
        <p:nvPicPr>
          <p:cNvPr id="7" name="Image 5" descr="preencoded.png"/>
          <p:cNvPicPr>
            <a:picLocks noChangeAspect="1"/>
          </p:cNvPicPr>
          <p:nvPr/>
        </p:nvPicPr>
        <p:blipFill>
          <a:blip r:embed="rId8"/>
          <a:stretch>
            <a:fillRect/>
          </a:stretch>
        </p:blipFill>
        <p:spPr>
          <a:xfrm>
            <a:off x="533400" y="3143250"/>
            <a:ext cx="114300" cy="114300"/>
          </a:xfrm>
          <a:prstGeom prst="rect">
            <a:avLst/>
          </a:prstGeom>
        </p:spPr>
      </p:pic>
      <p:pic>
        <p:nvPicPr>
          <p:cNvPr id="8" name="Image 6" descr="preencoded.png"/>
          <p:cNvPicPr>
            <a:picLocks noChangeAspect="1"/>
          </p:cNvPicPr>
          <p:nvPr/>
        </p:nvPicPr>
        <p:blipFill>
          <a:blip r:embed="rId9"/>
          <a:stretch>
            <a:fillRect/>
          </a:stretch>
        </p:blipFill>
        <p:spPr>
          <a:xfrm>
            <a:off x="533400" y="3486150"/>
            <a:ext cx="114300" cy="114300"/>
          </a:xfrm>
          <a:prstGeom prst="rect">
            <a:avLst/>
          </a:prstGeom>
        </p:spPr>
      </p:pic>
      <p:pic>
        <p:nvPicPr>
          <p:cNvPr id="9" name="Image 7" descr="preencoded.png"/>
          <p:cNvPicPr>
            <a:picLocks noChangeAspect="1"/>
          </p:cNvPicPr>
          <p:nvPr/>
        </p:nvPicPr>
        <p:blipFill>
          <a:blip r:embed="rId10"/>
          <a:stretch>
            <a:fillRect/>
          </a:stretch>
        </p:blipFill>
        <p:spPr>
          <a:xfrm>
            <a:off x="304800" y="4114800"/>
            <a:ext cx="5562600" cy="1752600"/>
          </a:xfrm>
          <a:prstGeom prst="rect">
            <a:avLst/>
          </a:prstGeom>
        </p:spPr>
      </p:pic>
      <p:pic>
        <p:nvPicPr>
          <p:cNvPr id="10" name="Image 8" descr="preencoded.png"/>
          <p:cNvPicPr>
            <a:picLocks noChangeAspect="1"/>
          </p:cNvPicPr>
          <p:nvPr/>
        </p:nvPicPr>
        <p:blipFill>
          <a:blip r:embed="rId11"/>
          <a:stretch>
            <a:fillRect/>
          </a:stretch>
        </p:blipFill>
        <p:spPr>
          <a:xfrm>
            <a:off x="533400" y="4381500"/>
            <a:ext cx="190500" cy="190500"/>
          </a:xfrm>
          <a:prstGeom prst="rect">
            <a:avLst/>
          </a:prstGeom>
        </p:spPr>
      </p:pic>
      <p:sp>
        <p:nvSpPr>
          <p:cNvPr id="13" name="Text 0"/>
          <p:cNvSpPr/>
          <p:nvPr/>
        </p:nvSpPr>
        <p:spPr>
          <a:xfrm>
            <a:off x="381000" y="152400"/>
            <a:ext cx="11430000" cy="342900"/>
          </a:xfrm>
          <a:prstGeom prst="rect">
            <a:avLst/>
          </a:prstGeom>
          <a:noFill/>
          <a:ln/>
        </p:spPr>
        <p:txBody>
          <a:bodyPr vert="horz" wrap="square" lIns="0" tIns="0" rIns="0" bIns="0" rtlCol="0" anchor="t"/>
          <a:lstStyle/>
          <a:p>
            <a:pPr marL="0" indent="0">
              <a:lnSpc>
                <a:spcPts val="2700"/>
              </a:lnSpc>
              <a:buNone/>
            </a:pPr>
            <a:r>
              <a:rPr lang="en-US" sz="3600" b="1" dirty="0">
                <a:solidFill>
                  <a:srgbClr val="FFFFFF"/>
                </a:solidFill>
                <a:latin typeface="Cascadia Code SemiBold" panose="020B0609020000020004" pitchFamily="49" charset="0"/>
                <a:cs typeface="Cascadia Code SemiBold" panose="020B0609020000020004" pitchFamily="49" charset="0"/>
              </a:rPr>
              <a:t>Puertos</a:t>
            </a:r>
            <a:r>
              <a:rPr lang="en-US" sz="3200" b="1" dirty="0">
                <a:solidFill>
                  <a:srgbClr val="FFFFFF"/>
                </a:solidFill>
                <a:latin typeface="Montserrat" pitchFamily="34" charset="0"/>
                <a:ea typeface="Montserrat" pitchFamily="34" charset="-122"/>
                <a:cs typeface="Montserrat" pitchFamily="34" charset="-120"/>
              </a:rPr>
              <a:t> de Embarque</a:t>
            </a:r>
            <a:endParaRPr lang="en-US" sz="3200" dirty="0"/>
          </a:p>
        </p:txBody>
      </p:sp>
      <p:sp>
        <p:nvSpPr>
          <p:cNvPr id="14" name="Text 1"/>
          <p:cNvSpPr/>
          <p:nvPr/>
        </p:nvSpPr>
        <p:spPr>
          <a:xfrm>
            <a:off x="866775" y="1600200"/>
            <a:ext cx="6126480" cy="304800"/>
          </a:xfrm>
          <a:prstGeom prst="rect">
            <a:avLst/>
          </a:prstGeom>
          <a:noFill/>
          <a:ln/>
        </p:spPr>
        <p:txBody>
          <a:bodyPr vert="horz" wrap="square" lIns="0" tIns="0" rIns="0" bIns="0" rtlCol="0" anchor="t"/>
          <a:lstStyle/>
          <a:p>
            <a:pPr marL="0" indent="0">
              <a:lnSpc>
                <a:spcPts val="2400"/>
              </a:lnSpc>
              <a:buNone/>
            </a:pPr>
            <a:r>
              <a:rPr lang="en-US" sz="1800" b="1" dirty="0">
                <a:solidFill>
                  <a:srgbClr val="1F2937"/>
                </a:solidFill>
                <a:latin typeface="Montserrat" pitchFamily="34" charset="0"/>
                <a:ea typeface="Montserrat" pitchFamily="34" charset="-122"/>
                <a:cs typeface="Montserrat" pitchFamily="34" charset="-120"/>
              </a:rPr>
              <a:t>Pasajeros por Puerto</a:t>
            </a:r>
            <a:endParaRPr lang="en-US" sz="1800" dirty="0"/>
          </a:p>
        </p:txBody>
      </p:sp>
      <p:sp>
        <p:nvSpPr>
          <p:cNvPr id="15" name="Text 2"/>
          <p:cNvSpPr/>
          <p:nvPr/>
        </p:nvSpPr>
        <p:spPr>
          <a:xfrm>
            <a:off x="533400" y="2057400"/>
            <a:ext cx="5105400" cy="533400"/>
          </a:xfrm>
          <a:prstGeom prst="rect">
            <a:avLst/>
          </a:prstGeom>
          <a:noFill/>
          <a:ln/>
        </p:spPr>
        <p:txBody>
          <a:bodyPr vert="horz" wrap="square" lIns="0" tIns="0" rIns="0" bIns="0" rtlCol="0" anchor="t"/>
          <a:lstStyle/>
          <a:p>
            <a:pPr marL="0" indent="0">
              <a:lnSpc>
                <a:spcPts val="2100"/>
              </a:lnSpc>
              <a:buNone/>
            </a:pPr>
            <a:r>
              <a:rPr lang="en-US" sz="1350" dirty="0">
                <a:solidFill>
                  <a:srgbClr val="374151"/>
                </a:solidFill>
                <a:latin typeface="Montserrat" pitchFamily="34" charset="0"/>
                <a:ea typeface="Montserrat" pitchFamily="34" charset="-122"/>
                <a:cs typeface="Montserrat" pitchFamily="34" charset="-120"/>
              </a:rPr>
              <a:t>Los pasajeros del Titanic embarcaron en tres puertos principales, con una clara concentración en uno de ellos.</a:t>
            </a:r>
            <a:endParaRPr lang="en-US" sz="1350" dirty="0"/>
          </a:p>
        </p:txBody>
      </p:sp>
      <p:sp>
        <p:nvSpPr>
          <p:cNvPr id="16" name="Text 3"/>
          <p:cNvSpPr/>
          <p:nvPr/>
        </p:nvSpPr>
        <p:spPr>
          <a:xfrm>
            <a:off x="704850" y="2743200"/>
            <a:ext cx="1634490" cy="2286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Southampton (S):</a:t>
            </a:r>
            <a:endParaRPr lang="en-US" sz="1200" dirty="0"/>
          </a:p>
        </p:txBody>
      </p:sp>
      <p:sp>
        <p:nvSpPr>
          <p:cNvPr id="17" name="Text 4"/>
          <p:cNvSpPr/>
          <p:nvPr/>
        </p:nvSpPr>
        <p:spPr>
          <a:xfrm>
            <a:off x="2143125" y="2743200"/>
            <a:ext cx="2068830" cy="2286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72.44% (644 pasajeros)</a:t>
            </a:r>
            <a:endParaRPr lang="en-US" sz="1200" dirty="0"/>
          </a:p>
        </p:txBody>
      </p:sp>
      <p:sp>
        <p:nvSpPr>
          <p:cNvPr id="18" name="Text 5"/>
          <p:cNvSpPr/>
          <p:nvPr/>
        </p:nvSpPr>
        <p:spPr>
          <a:xfrm>
            <a:off x="704850" y="3086100"/>
            <a:ext cx="1348740" cy="2286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Cherbourg (C):</a:t>
            </a:r>
            <a:endParaRPr lang="en-US" sz="1200" dirty="0"/>
          </a:p>
        </p:txBody>
      </p:sp>
      <p:sp>
        <p:nvSpPr>
          <p:cNvPr id="19" name="Text 6"/>
          <p:cNvSpPr/>
          <p:nvPr/>
        </p:nvSpPr>
        <p:spPr>
          <a:xfrm>
            <a:off x="1905000" y="3086100"/>
            <a:ext cx="1965960" cy="2286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18.90% (168 pasajeros)</a:t>
            </a:r>
            <a:endParaRPr lang="en-US" sz="1200" dirty="0"/>
          </a:p>
        </p:txBody>
      </p:sp>
      <p:sp>
        <p:nvSpPr>
          <p:cNvPr id="20" name="Text 7"/>
          <p:cNvSpPr/>
          <p:nvPr/>
        </p:nvSpPr>
        <p:spPr>
          <a:xfrm>
            <a:off x="704850" y="3429000"/>
            <a:ext cx="1554480" cy="2286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Queenstown (Q):</a:t>
            </a:r>
            <a:endParaRPr lang="en-US" sz="1200" dirty="0"/>
          </a:p>
        </p:txBody>
      </p:sp>
      <p:sp>
        <p:nvSpPr>
          <p:cNvPr id="21" name="Text 8"/>
          <p:cNvSpPr/>
          <p:nvPr/>
        </p:nvSpPr>
        <p:spPr>
          <a:xfrm>
            <a:off x="2076450" y="3429000"/>
            <a:ext cx="1794510" cy="228600"/>
          </a:xfrm>
          <a:prstGeom prst="rect">
            <a:avLst/>
          </a:prstGeom>
          <a:noFill/>
          <a:ln/>
        </p:spPr>
        <p:txBody>
          <a:bodyPr vert="horz" wrap="square" lIns="0" tIns="0" rIns="0" bIns="0" rtlCol="0" anchor="t"/>
          <a:lstStyle/>
          <a:p>
            <a:pPr marL="0" indent="0">
              <a:lnSpc>
                <a:spcPts val="1800"/>
              </a:lnSpc>
              <a:buNone/>
            </a:pPr>
            <a:r>
              <a:rPr lang="en-US" sz="1200" dirty="0">
                <a:solidFill>
                  <a:srgbClr val="000000"/>
                </a:solidFill>
                <a:latin typeface="Montserrat" pitchFamily="34" charset="0"/>
                <a:ea typeface="Montserrat" pitchFamily="34" charset="-122"/>
                <a:cs typeface="Montserrat" pitchFamily="34" charset="-120"/>
              </a:rPr>
              <a:t>8.66% (77 pasajeros)</a:t>
            </a:r>
            <a:endParaRPr lang="en-US" sz="1200" dirty="0"/>
          </a:p>
        </p:txBody>
      </p:sp>
      <p:sp>
        <p:nvSpPr>
          <p:cNvPr id="22" name="Text 9"/>
          <p:cNvSpPr/>
          <p:nvPr/>
        </p:nvSpPr>
        <p:spPr>
          <a:xfrm>
            <a:off x="800100" y="4343400"/>
            <a:ext cx="5105400" cy="266700"/>
          </a:xfrm>
          <a:prstGeom prst="rect">
            <a:avLst/>
          </a:prstGeom>
          <a:noFill/>
          <a:ln/>
        </p:spPr>
        <p:txBody>
          <a:bodyPr vert="horz" wrap="square" lIns="0" tIns="0" rIns="0" bIns="0" rtlCol="0" anchor="t"/>
          <a:lstStyle/>
          <a:p>
            <a:pPr marL="0" indent="0">
              <a:lnSpc>
                <a:spcPts val="2100"/>
              </a:lnSpc>
              <a:buNone/>
            </a:pPr>
            <a:r>
              <a:rPr lang="en-US" sz="1500" b="1" dirty="0">
                <a:solidFill>
                  <a:srgbClr val="1F2937"/>
                </a:solidFill>
                <a:latin typeface="Montserrat" pitchFamily="34" charset="0"/>
                <a:ea typeface="Montserrat" pitchFamily="34" charset="-122"/>
                <a:cs typeface="Montserrat" pitchFamily="34" charset="-120"/>
              </a:rPr>
              <a:t>Ruta Oficial</a:t>
            </a:r>
            <a:endParaRPr lang="en-US" sz="1500" dirty="0"/>
          </a:p>
        </p:txBody>
      </p:sp>
      <p:sp>
        <p:nvSpPr>
          <p:cNvPr id="23" name="Text 10"/>
          <p:cNvSpPr/>
          <p:nvPr/>
        </p:nvSpPr>
        <p:spPr>
          <a:xfrm>
            <a:off x="533400" y="4724400"/>
            <a:ext cx="5105400" cy="914400"/>
          </a:xfrm>
          <a:prstGeom prst="rect">
            <a:avLst/>
          </a:prstGeom>
          <a:noFill/>
          <a:ln/>
        </p:spPr>
        <p:txBody>
          <a:bodyPr vert="horz" wrap="square" lIns="0" tIns="0" rIns="0" bIns="0" rtlCol="0" anchor="t"/>
          <a:lstStyle/>
          <a:p>
            <a:pPr marL="0" indent="0">
              <a:lnSpc>
                <a:spcPts val="1800"/>
              </a:lnSpc>
              <a:buNone/>
            </a:pPr>
            <a:r>
              <a:rPr lang="en-US" sz="1200" dirty="0">
                <a:solidFill>
                  <a:srgbClr val="374151"/>
                </a:solidFill>
                <a:latin typeface="Montserrat" pitchFamily="34" charset="0"/>
                <a:ea typeface="Montserrat" pitchFamily="34" charset="-122"/>
                <a:cs typeface="Montserrat" pitchFamily="34" charset="-120"/>
              </a:rPr>
              <a:t>La mayoría del pasaje (72%) era británico y embarcó principalmente en Southampton, capturando la mayor parte del pasaje. El puerto de embarque está correlacionado con la clase social y la nacionalidad de los pasajeros.</a:t>
            </a:r>
            <a:endParaRPr lang="en-US" sz="1200" dirty="0"/>
          </a:p>
        </p:txBody>
      </p:sp>
      <p:sp>
        <p:nvSpPr>
          <p:cNvPr id="24" name="Text 11"/>
          <p:cNvSpPr/>
          <p:nvPr/>
        </p:nvSpPr>
        <p:spPr>
          <a:xfrm>
            <a:off x="11725275" y="6515100"/>
            <a:ext cx="28575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7/12</a:t>
            </a:r>
            <a:endParaRPr lang="en-US" sz="1050" dirty="0"/>
          </a:p>
        </p:txBody>
      </p:sp>
      <p:pic>
        <p:nvPicPr>
          <p:cNvPr id="3074" name="Picture 2">
            <a:extLst>
              <a:ext uri="{FF2B5EF4-FFF2-40B4-BE49-F238E27FC236}">
                <a16:creationId xmlns:a16="http://schemas.microsoft.com/office/drawing/2014/main" id="{CB7D06BA-3017-1DF7-2E62-AC7570075F9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879307" y="457200"/>
            <a:ext cx="6338887"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4"/>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5"/>
          <a:stretch>
            <a:fillRect/>
          </a:stretch>
        </p:blipFill>
        <p:spPr>
          <a:xfrm>
            <a:off x="304800" y="952500"/>
            <a:ext cx="5676900" cy="1600200"/>
          </a:xfrm>
          <a:prstGeom prst="rect">
            <a:avLst/>
          </a:prstGeom>
        </p:spPr>
      </p:pic>
      <p:pic>
        <p:nvPicPr>
          <p:cNvPr id="5" name="Image 3" descr="preencoded.png"/>
          <p:cNvPicPr>
            <a:picLocks noChangeAspect="1"/>
          </p:cNvPicPr>
          <p:nvPr/>
        </p:nvPicPr>
        <p:blipFill>
          <a:blip r:embed="rId6"/>
          <a:stretch>
            <a:fillRect/>
          </a:stretch>
        </p:blipFill>
        <p:spPr>
          <a:xfrm>
            <a:off x="457200" y="1143000"/>
            <a:ext cx="190500" cy="190500"/>
          </a:xfrm>
          <a:prstGeom prst="rect">
            <a:avLst/>
          </a:prstGeom>
        </p:spPr>
      </p:pic>
      <p:pic>
        <p:nvPicPr>
          <p:cNvPr id="6" name="Image 4" descr="preencoded.png"/>
          <p:cNvPicPr>
            <a:picLocks noChangeAspect="1"/>
          </p:cNvPicPr>
          <p:nvPr/>
        </p:nvPicPr>
        <p:blipFill>
          <a:blip r:embed="rId7"/>
          <a:stretch>
            <a:fillRect/>
          </a:stretch>
        </p:blipFill>
        <p:spPr>
          <a:xfrm>
            <a:off x="457200" y="1447800"/>
            <a:ext cx="123825" cy="266700"/>
          </a:xfrm>
          <a:prstGeom prst="rect">
            <a:avLst/>
          </a:prstGeom>
        </p:spPr>
      </p:pic>
      <p:pic>
        <p:nvPicPr>
          <p:cNvPr id="7" name="Image 5" descr="preencoded.png"/>
          <p:cNvPicPr>
            <a:picLocks noChangeAspect="1"/>
          </p:cNvPicPr>
          <p:nvPr/>
        </p:nvPicPr>
        <p:blipFill>
          <a:blip r:embed="rId8"/>
          <a:stretch>
            <a:fillRect/>
          </a:stretch>
        </p:blipFill>
        <p:spPr>
          <a:xfrm>
            <a:off x="457200" y="1790700"/>
            <a:ext cx="123825" cy="266700"/>
          </a:xfrm>
          <a:prstGeom prst="rect">
            <a:avLst/>
          </a:prstGeom>
        </p:spPr>
      </p:pic>
      <p:pic>
        <p:nvPicPr>
          <p:cNvPr id="8" name="Image 6" descr="preencoded.png"/>
          <p:cNvPicPr>
            <a:picLocks noChangeAspect="1"/>
          </p:cNvPicPr>
          <p:nvPr/>
        </p:nvPicPr>
        <p:blipFill>
          <a:blip r:embed="rId9"/>
          <a:stretch>
            <a:fillRect/>
          </a:stretch>
        </p:blipFill>
        <p:spPr>
          <a:xfrm>
            <a:off x="457200" y="2133600"/>
            <a:ext cx="238125" cy="266700"/>
          </a:xfrm>
          <a:prstGeom prst="rect">
            <a:avLst/>
          </a:prstGeom>
        </p:spPr>
      </p:pic>
      <p:pic>
        <p:nvPicPr>
          <p:cNvPr id="9" name="Image 7" descr="preencoded.png"/>
          <p:cNvPicPr>
            <a:picLocks noChangeAspect="1"/>
          </p:cNvPicPr>
          <p:nvPr/>
        </p:nvPicPr>
        <p:blipFill>
          <a:blip r:embed="rId10"/>
          <a:stretch>
            <a:fillRect/>
          </a:stretch>
        </p:blipFill>
        <p:spPr>
          <a:xfrm>
            <a:off x="304800" y="2705100"/>
            <a:ext cx="5676900" cy="3409950"/>
          </a:xfrm>
          <a:prstGeom prst="rect">
            <a:avLst/>
          </a:prstGeom>
        </p:spPr>
      </p:pic>
      <p:pic>
        <p:nvPicPr>
          <p:cNvPr id="10" name="Image 8" descr="preencoded.png"/>
          <p:cNvPicPr>
            <a:picLocks noChangeAspect="1"/>
          </p:cNvPicPr>
          <p:nvPr/>
        </p:nvPicPr>
        <p:blipFill>
          <a:blip r:embed="rId11"/>
          <a:stretch>
            <a:fillRect/>
          </a:stretch>
        </p:blipFill>
        <p:spPr>
          <a:xfrm>
            <a:off x="457200" y="2895600"/>
            <a:ext cx="190500" cy="190500"/>
          </a:xfrm>
          <a:prstGeom prst="rect">
            <a:avLst/>
          </a:prstGeom>
        </p:spPr>
      </p:pic>
      <p:pic>
        <p:nvPicPr>
          <p:cNvPr id="11" name="Image 9" descr="preencoded.png"/>
          <p:cNvPicPr>
            <a:picLocks noChangeAspect="1"/>
          </p:cNvPicPr>
          <p:nvPr/>
        </p:nvPicPr>
        <p:blipFill>
          <a:blip r:embed="rId12"/>
          <a:stretch>
            <a:fillRect/>
          </a:stretch>
        </p:blipFill>
        <p:spPr>
          <a:xfrm>
            <a:off x="457200" y="3200400"/>
            <a:ext cx="5334000" cy="2762250"/>
          </a:xfrm>
          <a:prstGeom prst="rect">
            <a:avLst/>
          </a:prstGeom>
        </p:spPr>
      </p:pic>
      <p:pic>
        <p:nvPicPr>
          <p:cNvPr id="12" name="Image 10" descr="preencoded.png"/>
          <p:cNvPicPr>
            <a:picLocks noChangeAspect="1"/>
          </p:cNvPicPr>
          <p:nvPr/>
        </p:nvPicPr>
        <p:blipFill>
          <a:blip r:embed="rId13"/>
          <a:stretch>
            <a:fillRect/>
          </a:stretch>
        </p:blipFill>
        <p:spPr>
          <a:xfrm>
            <a:off x="6210300" y="952500"/>
            <a:ext cx="5676900" cy="2209800"/>
          </a:xfrm>
          <a:prstGeom prst="rect">
            <a:avLst/>
          </a:prstGeom>
        </p:spPr>
      </p:pic>
      <p:pic>
        <p:nvPicPr>
          <p:cNvPr id="13" name="Image 11" descr="preencoded.png"/>
          <p:cNvPicPr>
            <a:picLocks noChangeAspect="1"/>
          </p:cNvPicPr>
          <p:nvPr/>
        </p:nvPicPr>
        <p:blipFill>
          <a:blip r:embed="rId14"/>
          <a:stretch>
            <a:fillRect/>
          </a:stretch>
        </p:blipFill>
        <p:spPr>
          <a:xfrm>
            <a:off x="6362700" y="1143000"/>
            <a:ext cx="142875" cy="190500"/>
          </a:xfrm>
          <a:prstGeom prst="rect">
            <a:avLst/>
          </a:prstGeom>
        </p:spPr>
      </p:pic>
      <p:pic>
        <p:nvPicPr>
          <p:cNvPr id="14" name="Image 12" descr="preencoded.png"/>
          <p:cNvPicPr>
            <a:picLocks noChangeAspect="1"/>
          </p:cNvPicPr>
          <p:nvPr/>
        </p:nvPicPr>
        <p:blipFill>
          <a:blip r:embed="rId15"/>
          <a:stretch>
            <a:fillRect/>
          </a:stretch>
        </p:blipFill>
        <p:spPr>
          <a:xfrm>
            <a:off x="6362700" y="2286000"/>
            <a:ext cx="152400" cy="152400"/>
          </a:xfrm>
          <a:prstGeom prst="rect">
            <a:avLst/>
          </a:prstGeom>
        </p:spPr>
      </p:pic>
      <p:pic>
        <p:nvPicPr>
          <p:cNvPr id="15" name="Image 13" descr="preencoded.png"/>
          <p:cNvPicPr>
            <a:picLocks noChangeAspect="1"/>
          </p:cNvPicPr>
          <p:nvPr/>
        </p:nvPicPr>
        <p:blipFill>
          <a:blip r:embed="rId15"/>
          <a:stretch>
            <a:fillRect/>
          </a:stretch>
        </p:blipFill>
        <p:spPr>
          <a:xfrm>
            <a:off x="6362700" y="2552700"/>
            <a:ext cx="152400" cy="152400"/>
          </a:xfrm>
          <a:prstGeom prst="rect">
            <a:avLst/>
          </a:prstGeom>
        </p:spPr>
      </p:pic>
      <p:pic>
        <p:nvPicPr>
          <p:cNvPr id="16" name="Image 14" descr="preencoded.png"/>
          <p:cNvPicPr>
            <a:picLocks noChangeAspect="1"/>
          </p:cNvPicPr>
          <p:nvPr/>
        </p:nvPicPr>
        <p:blipFill>
          <a:blip r:embed="rId15"/>
          <a:stretch>
            <a:fillRect/>
          </a:stretch>
        </p:blipFill>
        <p:spPr>
          <a:xfrm>
            <a:off x="6362700" y="2819400"/>
            <a:ext cx="152400" cy="152400"/>
          </a:xfrm>
          <a:prstGeom prst="rect">
            <a:avLst/>
          </a:prstGeom>
        </p:spPr>
      </p:pic>
      <p:pic>
        <p:nvPicPr>
          <p:cNvPr id="17" name="Image 15" descr="preencoded.png"/>
          <p:cNvPicPr>
            <a:picLocks noChangeAspect="1"/>
          </p:cNvPicPr>
          <p:nvPr/>
        </p:nvPicPr>
        <p:blipFill>
          <a:blip r:embed="rId16"/>
          <a:stretch>
            <a:fillRect/>
          </a:stretch>
        </p:blipFill>
        <p:spPr>
          <a:xfrm>
            <a:off x="6210300" y="3314700"/>
            <a:ext cx="5676900" cy="3200400"/>
          </a:xfrm>
          <a:prstGeom prst="rect">
            <a:avLst/>
          </a:prstGeom>
        </p:spPr>
      </p:pic>
      <p:pic>
        <p:nvPicPr>
          <p:cNvPr id="18" name="Image 16" descr="preencoded.png"/>
          <p:cNvPicPr>
            <a:picLocks noChangeAspect="1"/>
          </p:cNvPicPr>
          <p:nvPr/>
        </p:nvPicPr>
        <p:blipFill>
          <a:blip r:embed="rId17"/>
          <a:stretch>
            <a:fillRect/>
          </a:stretch>
        </p:blipFill>
        <p:spPr>
          <a:xfrm>
            <a:off x="6362700" y="3505200"/>
            <a:ext cx="190500" cy="190500"/>
          </a:xfrm>
          <a:prstGeom prst="rect">
            <a:avLst/>
          </a:prstGeom>
        </p:spPr>
      </p:pic>
      <p:sp>
        <p:nvSpPr>
          <p:cNvPr id="20" name="Text 0"/>
          <p:cNvSpPr/>
          <p:nvPr/>
        </p:nvSpPr>
        <p:spPr>
          <a:xfrm>
            <a:off x="381000" y="152400"/>
            <a:ext cx="11430000" cy="342900"/>
          </a:xfrm>
          <a:prstGeom prst="rect">
            <a:avLst/>
          </a:prstGeom>
          <a:noFill/>
          <a:ln/>
        </p:spPr>
        <p:txBody>
          <a:bodyPr vert="horz" wrap="square" lIns="0" tIns="0" rIns="0" bIns="0" rtlCol="0" anchor="t"/>
          <a:lstStyle/>
          <a:p>
            <a:pPr marL="0" indent="0">
              <a:lnSpc>
                <a:spcPts val="2700"/>
              </a:lnSpc>
              <a:buNone/>
            </a:pPr>
            <a:r>
              <a:rPr lang="en-US" sz="3600" b="1" dirty="0" err="1">
                <a:solidFill>
                  <a:srgbClr val="FFFFFF"/>
                </a:solidFill>
                <a:latin typeface="Cascadia Code SemiBold" panose="020B0609020000020004" pitchFamily="49" charset="0"/>
                <a:cs typeface="Cascadia Code SemiBold" panose="020B0609020000020004" pitchFamily="49" charset="0"/>
              </a:rPr>
              <a:t>Supervivencia</a:t>
            </a:r>
            <a:r>
              <a:rPr lang="en-US" sz="3600" b="1" dirty="0">
                <a:solidFill>
                  <a:srgbClr val="FFFFFF"/>
                </a:solidFill>
                <a:latin typeface="Cascadia Code SemiBold" panose="020B0609020000020004" pitchFamily="49" charset="0"/>
                <a:cs typeface="Cascadia Code SemiBold" panose="020B0609020000020004" pitchFamily="49" charset="0"/>
              </a:rPr>
              <a:t> </a:t>
            </a:r>
            <a:r>
              <a:rPr lang="en-US" sz="3600" b="1" dirty="0" err="1">
                <a:solidFill>
                  <a:srgbClr val="FFFFFF"/>
                </a:solidFill>
                <a:latin typeface="Cascadia Code SemiBold" panose="020B0609020000020004" pitchFamily="49" charset="0"/>
                <a:cs typeface="Cascadia Code SemiBold" panose="020B0609020000020004" pitchFamily="49" charset="0"/>
              </a:rPr>
              <a:t>por</a:t>
            </a:r>
            <a:r>
              <a:rPr lang="en-US" sz="3600" b="1" dirty="0">
                <a:solidFill>
                  <a:srgbClr val="FFFFFF"/>
                </a:solidFill>
                <a:latin typeface="Cascadia Code SemiBold" panose="020B0609020000020004" pitchFamily="49" charset="0"/>
                <a:cs typeface="Cascadia Code SemiBold" panose="020B0609020000020004" pitchFamily="49" charset="0"/>
              </a:rPr>
              <a:t> </a:t>
            </a:r>
            <a:r>
              <a:rPr lang="en-US" sz="3600" b="1" dirty="0" err="1">
                <a:solidFill>
                  <a:srgbClr val="FFFFFF"/>
                </a:solidFill>
                <a:latin typeface="Cascadia Code SemiBold" panose="020B0609020000020004" pitchFamily="49" charset="0"/>
                <a:cs typeface="Cascadia Code SemiBold" panose="020B0609020000020004" pitchFamily="49" charset="0"/>
              </a:rPr>
              <a:t>Género</a:t>
            </a:r>
            <a:endParaRPr lang="en-US" sz="3600" b="1" dirty="0">
              <a:solidFill>
                <a:srgbClr val="FFFFFF"/>
              </a:solidFill>
              <a:latin typeface="Cascadia Code SemiBold" panose="020B0609020000020004" pitchFamily="49" charset="0"/>
              <a:cs typeface="Cascadia Code SemiBold" panose="020B0609020000020004" pitchFamily="49" charset="0"/>
            </a:endParaRPr>
          </a:p>
        </p:txBody>
      </p:sp>
      <p:sp>
        <p:nvSpPr>
          <p:cNvPr id="21" name="Text 1"/>
          <p:cNvSpPr/>
          <p:nvPr/>
        </p:nvSpPr>
        <p:spPr>
          <a:xfrm>
            <a:off x="723900" y="1104900"/>
            <a:ext cx="5372100" cy="266700"/>
          </a:xfrm>
          <a:prstGeom prst="rect">
            <a:avLst/>
          </a:prstGeom>
          <a:noFill/>
          <a:ln/>
        </p:spPr>
        <p:txBody>
          <a:bodyPr vert="horz" wrap="square" lIns="0" tIns="0" rIns="0" bIns="0" rtlCol="0" anchor="t"/>
          <a:lstStyle/>
          <a:p>
            <a:pPr marL="0" indent="0">
              <a:lnSpc>
                <a:spcPts val="2100"/>
              </a:lnSpc>
              <a:buNone/>
            </a:pPr>
            <a:r>
              <a:rPr lang="en-US" sz="1500" b="1" dirty="0">
                <a:solidFill>
                  <a:srgbClr val="1F2937"/>
                </a:solidFill>
                <a:latin typeface="Montserrat" pitchFamily="34" charset="0"/>
                <a:ea typeface="Montserrat" pitchFamily="34" charset="-122"/>
                <a:cs typeface="Montserrat" pitchFamily="34" charset="-120"/>
              </a:rPr>
              <a:t>Estadísticas Clave</a:t>
            </a:r>
            <a:endParaRPr lang="en-US" sz="1500" dirty="0"/>
          </a:p>
        </p:txBody>
      </p:sp>
      <p:sp>
        <p:nvSpPr>
          <p:cNvPr id="22" name="Text 2"/>
          <p:cNvSpPr/>
          <p:nvPr/>
        </p:nvSpPr>
        <p:spPr>
          <a:xfrm>
            <a:off x="695325" y="1466850"/>
            <a:ext cx="2983230" cy="228600"/>
          </a:xfrm>
          <a:prstGeom prst="rect">
            <a:avLst/>
          </a:prstGeom>
          <a:noFill/>
          <a:ln/>
        </p:spPr>
        <p:txBody>
          <a:bodyPr vert="horz" wrap="square" lIns="0" tIns="0" rIns="0" bIns="0" rtlCol="0" anchor="t"/>
          <a:lstStyle/>
          <a:p>
            <a:pPr marL="0" indent="0" algn="l">
              <a:lnSpc>
                <a:spcPts val="1800"/>
              </a:lnSpc>
              <a:buNone/>
            </a:pPr>
            <a:r>
              <a:rPr lang="en-US" sz="1200" dirty="0">
                <a:solidFill>
                  <a:srgbClr val="374151"/>
                </a:solidFill>
                <a:latin typeface="Montserrat" pitchFamily="34" charset="0"/>
                <a:ea typeface="Montserrat" pitchFamily="34" charset="-122"/>
                <a:cs typeface="Montserrat" pitchFamily="34" charset="-120"/>
              </a:rPr>
              <a:t>El 74% de las mujeres sobrevivió</a:t>
            </a:r>
            <a:endParaRPr lang="en-US" sz="1200" dirty="0"/>
          </a:p>
        </p:txBody>
      </p:sp>
      <p:sp>
        <p:nvSpPr>
          <p:cNvPr id="23" name="Text 3"/>
          <p:cNvSpPr/>
          <p:nvPr/>
        </p:nvSpPr>
        <p:spPr>
          <a:xfrm>
            <a:off x="695325" y="1809750"/>
            <a:ext cx="3920490" cy="228600"/>
          </a:xfrm>
          <a:prstGeom prst="rect">
            <a:avLst/>
          </a:prstGeom>
          <a:noFill/>
          <a:ln/>
        </p:spPr>
        <p:txBody>
          <a:bodyPr vert="horz" wrap="square" lIns="0" tIns="0" rIns="0" bIns="0" rtlCol="0" anchor="t"/>
          <a:lstStyle/>
          <a:p>
            <a:pPr marL="0" indent="0" algn="l">
              <a:lnSpc>
                <a:spcPts val="1800"/>
              </a:lnSpc>
              <a:buNone/>
            </a:pPr>
            <a:r>
              <a:rPr lang="en-US" sz="1200" dirty="0">
                <a:solidFill>
                  <a:srgbClr val="374151"/>
                </a:solidFill>
                <a:latin typeface="Montserrat" pitchFamily="34" charset="0"/>
                <a:ea typeface="Montserrat" pitchFamily="34" charset="-122"/>
                <a:cs typeface="Montserrat" pitchFamily="34" charset="-120"/>
              </a:rPr>
              <a:t>Solo el 19% de los hombres logró sobrevivir</a:t>
            </a:r>
            <a:endParaRPr lang="en-US" sz="1200" dirty="0"/>
          </a:p>
        </p:txBody>
      </p:sp>
      <p:sp>
        <p:nvSpPr>
          <p:cNvPr id="24" name="Text 4"/>
          <p:cNvSpPr/>
          <p:nvPr/>
        </p:nvSpPr>
        <p:spPr>
          <a:xfrm>
            <a:off x="809625" y="2152650"/>
            <a:ext cx="5006340" cy="228600"/>
          </a:xfrm>
          <a:prstGeom prst="rect">
            <a:avLst/>
          </a:prstGeom>
          <a:noFill/>
          <a:ln/>
        </p:spPr>
        <p:txBody>
          <a:bodyPr vert="horz" wrap="square" lIns="0" tIns="0" rIns="0" bIns="0" rtlCol="0" anchor="t"/>
          <a:lstStyle/>
          <a:p>
            <a:pPr marL="0" indent="0" algn="l">
              <a:lnSpc>
                <a:spcPts val="1800"/>
              </a:lnSpc>
              <a:buNone/>
            </a:pPr>
            <a:r>
              <a:rPr lang="en-US" sz="1200" dirty="0">
                <a:solidFill>
                  <a:srgbClr val="374151"/>
                </a:solidFill>
                <a:latin typeface="Montserrat" pitchFamily="34" charset="0"/>
                <a:ea typeface="Montserrat" pitchFamily="34" charset="-122"/>
                <a:cs typeface="Montserrat" pitchFamily="34" charset="-120"/>
              </a:rPr>
              <a:t>Las mujeres tuvieron casi 4 veces más probabilidades</a:t>
            </a:r>
            <a:endParaRPr lang="en-US" sz="1200" dirty="0"/>
          </a:p>
        </p:txBody>
      </p:sp>
      <p:sp>
        <p:nvSpPr>
          <p:cNvPr id="25" name="Text 5"/>
          <p:cNvSpPr/>
          <p:nvPr/>
        </p:nvSpPr>
        <p:spPr>
          <a:xfrm>
            <a:off x="723900" y="2857500"/>
            <a:ext cx="6446520" cy="266700"/>
          </a:xfrm>
          <a:prstGeom prst="rect">
            <a:avLst/>
          </a:prstGeom>
          <a:noFill/>
          <a:ln/>
        </p:spPr>
        <p:txBody>
          <a:bodyPr vert="horz" wrap="square" lIns="0" tIns="0" rIns="0" bIns="0" rtlCol="0" anchor="t"/>
          <a:lstStyle/>
          <a:p>
            <a:pPr marL="0" indent="0">
              <a:lnSpc>
                <a:spcPts val="2100"/>
              </a:lnSpc>
              <a:buNone/>
            </a:pPr>
            <a:r>
              <a:rPr lang="en-US" sz="1500" b="1" dirty="0">
                <a:solidFill>
                  <a:srgbClr val="1F2937"/>
                </a:solidFill>
                <a:latin typeface="Montserrat" pitchFamily="34" charset="0"/>
                <a:ea typeface="Montserrat" pitchFamily="34" charset="-122"/>
                <a:cs typeface="Montserrat" pitchFamily="34" charset="-120"/>
              </a:rPr>
              <a:t>Comparación de Supervivencia por Género</a:t>
            </a:r>
            <a:endParaRPr lang="en-US" sz="1500" dirty="0"/>
          </a:p>
        </p:txBody>
      </p:sp>
      <p:sp>
        <p:nvSpPr>
          <p:cNvPr id="26" name="Text 6"/>
          <p:cNvSpPr/>
          <p:nvPr/>
        </p:nvSpPr>
        <p:spPr>
          <a:xfrm>
            <a:off x="6581775" y="1104900"/>
            <a:ext cx="6446520" cy="266700"/>
          </a:xfrm>
          <a:prstGeom prst="rect">
            <a:avLst/>
          </a:prstGeom>
          <a:noFill/>
          <a:ln/>
        </p:spPr>
        <p:txBody>
          <a:bodyPr vert="horz" wrap="square" lIns="0" tIns="0" rIns="0" bIns="0" rtlCol="0" anchor="t"/>
          <a:lstStyle/>
          <a:p>
            <a:pPr marL="0" indent="0">
              <a:lnSpc>
                <a:spcPts val="2100"/>
              </a:lnSpc>
              <a:buNone/>
            </a:pPr>
            <a:r>
              <a:rPr lang="en-US" sz="1500" b="1" dirty="0">
                <a:solidFill>
                  <a:srgbClr val="1F2937"/>
                </a:solidFill>
                <a:latin typeface="Montserrat" pitchFamily="34" charset="0"/>
                <a:ea typeface="Montserrat" pitchFamily="34" charset="-122"/>
                <a:cs typeface="Montserrat" pitchFamily="34" charset="-120"/>
              </a:rPr>
              <a:t>Análisis de la Política "Mujeres y Niños Primero"</a:t>
            </a:r>
            <a:endParaRPr lang="en-US" sz="1500" dirty="0"/>
          </a:p>
        </p:txBody>
      </p:sp>
      <p:sp>
        <p:nvSpPr>
          <p:cNvPr id="27" name="Text 7"/>
          <p:cNvSpPr/>
          <p:nvPr/>
        </p:nvSpPr>
        <p:spPr>
          <a:xfrm>
            <a:off x="6362700" y="1447800"/>
            <a:ext cx="5372100" cy="685800"/>
          </a:xfrm>
          <a:prstGeom prst="rect">
            <a:avLst/>
          </a:prstGeom>
          <a:noFill/>
          <a:ln/>
        </p:spPr>
        <p:txBody>
          <a:bodyPr vert="horz" wrap="square" lIns="0" tIns="0" rIns="0" bIns="0" rtlCol="0" anchor="t"/>
          <a:lstStyle/>
          <a:p>
            <a:pPr marL="0" indent="0">
              <a:lnSpc>
                <a:spcPts val="1800"/>
              </a:lnSpc>
              <a:buNone/>
            </a:pPr>
            <a:r>
              <a:rPr lang="en-US" sz="1200" dirty="0">
                <a:solidFill>
                  <a:srgbClr val="374151"/>
                </a:solidFill>
                <a:latin typeface="Montserrat" pitchFamily="34" charset="0"/>
                <a:ea typeface="Montserrat" pitchFamily="34" charset="-122"/>
                <a:cs typeface="Montserrat" pitchFamily="34" charset="-120"/>
              </a:rPr>
              <a:t>La política "mujeres y niños primero" durante la evacuación del Titanic resultó en diferencias significativas en tasas de supervivencia por géneros.</a:t>
            </a:r>
            <a:endParaRPr lang="en-US" sz="1200" dirty="0"/>
          </a:p>
        </p:txBody>
      </p:sp>
      <p:sp>
        <p:nvSpPr>
          <p:cNvPr id="28" name="Text 8"/>
          <p:cNvSpPr/>
          <p:nvPr/>
        </p:nvSpPr>
        <p:spPr>
          <a:xfrm>
            <a:off x="6591300" y="2247900"/>
            <a:ext cx="4617720" cy="228600"/>
          </a:xfrm>
          <a:prstGeom prst="rect">
            <a:avLst/>
          </a:prstGeom>
          <a:noFill/>
          <a:ln/>
        </p:spPr>
        <p:txBody>
          <a:bodyPr vert="horz" wrap="square" lIns="0" tIns="0" rIns="0" bIns="0" rtlCol="0" anchor="t"/>
          <a:lstStyle/>
          <a:p>
            <a:pPr marL="0" indent="0" algn="l">
              <a:lnSpc>
                <a:spcPts val="1800"/>
              </a:lnSpc>
              <a:buNone/>
            </a:pPr>
            <a:r>
              <a:rPr lang="en-US" sz="1200" dirty="0">
                <a:solidFill>
                  <a:srgbClr val="374151"/>
                </a:solidFill>
                <a:latin typeface="Montserrat" pitchFamily="34" charset="0"/>
                <a:ea typeface="Montserrat" pitchFamily="34" charset="-122"/>
                <a:cs typeface="Montserrat" pitchFamily="34" charset="-120"/>
              </a:rPr>
              <a:t>Protocolo de evacuación priorizó a mujeres y niños</a:t>
            </a:r>
            <a:endParaRPr lang="en-US" sz="1200" dirty="0"/>
          </a:p>
        </p:txBody>
      </p:sp>
      <p:sp>
        <p:nvSpPr>
          <p:cNvPr id="29" name="Text 9"/>
          <p:cNvSpPr/>
          <p:nvPr/>
        </p:nvSpPr>
        <p:spPr>
          <a:xfrm>
            <a:off x="6591300" y="2514600"/>
            <a:ext cx="5760720" cy="228600"/>
          </a:xfrm>
          <a:prstGeom prst="rect">
            <a:avLst/>
          </a:prstGeom>
          <a:noFill/>
          <a:ln/>
        </p:spPr>
        <p:txBody>
          <a:bodyPr vert="horz" wrap="square" lIns="0" tIns="0" rIns="0" bIns="0" rtlCol="0" anchor="t"/>
          <a:lstStyle/>
          <a:p>
            <a:pPr marL="0" indent="0" algn="l">
              <a:lnSpc>
                <a:spcPts val="1800"/>
              </a:lnSpc>
              <a:buNone/>
            </a:pPr>
            <a:r>
              <a:rPr lang="en-US" sz="1200" dirty="0">
                <a:solidFill>
                  <a:srgbClr val="374151"/>
                </a:solidFill>
                <a:latin typeface="Montserrat" pitchFamily="34" charset="0"/>
                <a:ea typeface="Montserrat" pitchFamily="34" charset="-122"/>
                <a:cs typeface="Montserrat" pitchFamily="34" charset="-120"/>
              </a:rPr>
              <a:t>Mayores probabilidades de supervivencia para mujeres jóvenes</a:t>
            </a:r>
            <a:endParaRPr lang="en-US" sz="1200" dirty="0"/>
          </a:p>
        </p:txBody>
      </p:sp>
      <p:sp>
        <p:nvSpPr>
          <p:cNvPr id="30" name="Text 10"/>
          <p:cNvSpPr/>
          <p:nvPr/>
        </p:nvSpPr>
        <p:spPr>
          <a:xfrm>
            <a:off x="6591300" y="2781300"/>
            <a:ext cx="4914900" cy="228600"/>
          </a:xfrm>
          <a:prstGeom prst="rect">
            <a:avLst/>
          </a:prstGeom>
          <a:noFill/>
          <a:ln/>
        </p:spPr>
        <p:txBody>
          <a:bodyPr vert="horz" wrap="square" lIns="0" tIns="0" rIns="0" bIns="0" rtlCol="0" anchor="t"/>
          <a:lstStyle/>
          <a:p>
            <a:pPr marL="0" indent="0" algn="l">
              <a:lnSpc>
                <a:spcPts val="1800"/>
              </a:lnSpc>
              <a:buNone/>
            </a:pPr>
            <a:r>
              <a:rPr lang="en-US" sz="1200" dirty="0">
                <a:solidFill>
                  <a:srgbClr val="374151"/>
                </a:solidFill>
                <a:latin typeface="Montserrat" pitchFamily="34" charset="0"/>
                <a:ea typeface="Montserrat" pitchFamily="34" charset="-122"/>
                <a:cs typeface="Montserrat" pitchFamily="34" charset="-120"/>
              </a:rPr>
              <a:t>Factores sociales de la época influyeron en decisiones</a:t>
            </a:r>
            <a:endParaRPr lang="en-US" sz="1200" dirty="0"/>
          </a:p>
        </p:txBody>
      </p:sp>
      <p:sp>
        <p:nvSpPr>
          <p:cNvPr id="31" name="Text 11"/>
          <p:cNvSpPr/>
          <p:nvPr/>
        </p:nvSpPr>
        <p:spPr>
          <a:xfrm>
            <a:off x="6629400" y="3467100"/>
            <a:ext cx="6446520" cy="266700"/>
          </a:xfrm>
          <a:prstGeom prst="rect">
            <a:avLst/>
          </a:prstGeom>
          <a:noFill/>
          <a:ln/>
        </p:spPr>
        <p:txBody>
          <a:bodyPr vert="horz" wrap="square" lIns="0" tIns="0" rIns="0" bIns="0" rtlCol="0" anchor="t"/>
          <a:lstStyle/>
          <a:p>
            <a:pPr marL="0" indent="0">
              <a:lnSpc>
                <a:spcPts val="2100"/>
              </a:lnSpc>
              <a:buNone/>
            </a:pPr>
            <a:r>
              <a:rPr lang="en-US" sz="1500" b="1" dirty="0">
                <a:solidFill>
                  <a:srgbClr val="1F2937"/>
                </a:solidFill>
                <a:latin typeface="Montserrat" pitchFamily="34" charset="0"/>
                <a:ea typeface="Montserrat" pitchFamily="34" charset="-122"/>
                <a:cs typeface="Montserrat" pitchFamily="34" charset="-120"/>
              </a:rPr>
              <a:t>Tabla de Contingencia Sexo vs Supervivencia</a:t>
            </a:r>
            <a:endParaRPr lang="en-US" sz="1500" dirty="0"/>
          </a:p>
        </p:txBody>
      </p:sp>
      <p:sp>
        <p:nvSpPr>
          <p:cNvPr id="32" name="Text 12"/>
          <p:cNvSpPr/>
          <p:nvPr/>
        </p:nvSpPr>
        <p:spPr>
          <a:xfrm>
            <a:off x="11706225" y="6515100"/>
            <a:ext cx="30861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8/12</a:t>
            </a:r>
            <a:endParaRPr lang="en-US" sz="1050" dirty="0"/>
          </a:p>
        </p:txBody>
      </p:sp>
      <p:pic>
        <p:nvPicPr>
          <p:cNvPr id="37" name="Imagen 36">
            <a:extLst>
              <a:ext uri="{FF2B5EF4-FFF2-40B4-BE49-F238E27FC236}">
                <a16:creationId xmlns:a16="http://schemas.microsoft.com/office/drawing/2014/main" id="{0547EF5E-9256-44DC-BC20-0A5182B76B8C}"/>
              </a:ext>
            </a:extLst>
          </p:cNvPr>
          <p:cNvPicPr>
            <a:picLocks noChangeAspect="1"/>
          </p:cNvPicPr>
          <p:nvPr/>
        </p:nvPicPr>
        <p:blipFill>
          <a:blip r:embed="rId18"/>
          <a:stretch>
            <a:fillRect/>
          </a:stretch>
        </p:blipFill>
        <p:spPr>
          <a:xfrm>
            <a:off x="6947494" y="3797734"/>
            <a:ext cx="4305068" cy="253913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pic>
        <p:nvPicPr>
          <p:cNvPr id="3" name="Image 1" descr="preencoded.png"/>
          <p:cNvPicPr>
            <a:picLocks noChangeAspect="1"/>
          </p:cNvPicPr>
          <p:nvPr/>
        </p:nvPicPr>
        <p:blipFill>
          <a:blip r:embed="rId4"/>
          <a:stretch>
            <a:fillRect/>
          </a:stretch>
        </p:blipFill>
        <p:spPr>
          <a:xfrm>
            <a:off x="0" y="0"/>
            <a:ext cx="12192000" cy="647700"/>
          </a:xfrm>
          <a:prstGeom prst="rect">
            <a:avLst/>
          </a:prstGeom>
        </p:spPr>
      </p:pic>
      <p:pic>
        <p:nvPicPr>
          <p:cNvPr id="4" name="Image 2" descr="preencoded.png"/>
          <p:cNvPicPr>
            <a:picLocks noChangeAspect="1"/>
          </p:cNvPicPr>
          <p:nvPr/>
        </p:nvPicPr>
        <p:blipFill>
          <a:blip r:embed="rId5"/>
          <a:stretch>
            <a:fillRect/>
          </a:stretch>
        </p:blipFill>
        <p:spPr>
          <a:xfrm>
            <a:off x="163002" y="785690"/>
            <a:ext cx="6800850" cy="2956891"/>
          </a:xfrm>
          <a:prstGeom prst="rect">
            <a:avLst/>
          </a:prstGeom>
        </p:spPr>
      </p:pic>
      <p:pic>
        <p:nvPicPr>
          <p:cNvPr id="5" name="Image 3" descr="preencoded.png"/>
          <p:cNvPicPr>
            <a:picLocks noChangeAspect="1"/>
          </p:cNvPicPr>
          <p:nvPr/>
        </p:nvPicPr>
        <p:blipFill>
          <a:blip r:embed="rId6"/>
          <a:stretch>
            <a:fillRect/>
          </a:stretch>
        </p:blipFill>
        <p:spPr>
          <a:xfrm>
            <a:off x="315402" y="942702"/>
            <a:ext cx="6485448" cy="2819673"/>
          </a:xfrm>
          <a:prstGeom prst="rect">
            <a:avLst/>
          </a:prstGeom>
        </p:spPr>
      </p:pic>
      <p:pic>
        <p:nvPicPr>
          <p:cNvPr id="6" name="Image 4" descr="preencoded.png"/>
          <p:cNvPicPr>
            <a:picLocks noChangeAspect="1"/>
          </p:cNvPicPr>
          <p:nvPr/>
        </p:nvPicPr>
        <p:blipFill>
          <a:blip r:embed="rId7"/>
          <a:stretch>
            <a:fillRect/>
          </a:stretch>
        </p:blipFill>
        <p:spPr>
          <a:xfrm>
            <a:off x="7385685" y="785690"/>
            <a:ext cx="4629150" cy="5729410"/>
          </a:xfrm>
          <a:prstGeom prst="rect">
            <a:avLst/>
          </a:prstGeom>
        </p:spPr>
      </p:pic>
      <p:pic>
        <p:nvPicPr>
          <p:cNvPr id="7" name="Image 5" descr="preencoded.png"/>
          <p:cNvPicPr>
            <a:picLocks noChangeAspect="1"/>
          </p:cNvPicPr>
          <p:nvPr/>
        </p:nvPicPr>
        <p:blipFill>
          <a:blip r:embed="rId8"/>
          <a:stretch>
            <a:fillRect/>
          </a:stretch>
        </p:blipFill>
        <p:spPr>
          <a:xfrm>
            <a:off x="7614285" y="1042865"/>
            <a:ext cx="228600" cy="228600"/>
          </a:xfrm>
          <a:prstGeom prst="rect">
            <a:avLst/>
          </a:prstGeom>
        </p:spPr>
      </p:pic>
      <p:pic>
        <p:nvPicPr>
          <p:cNvPr id="8" name="Image 6" descr="preencoded.png"/>
          <p:cNvPicPr>
            <a:picLocks noChangeAspect="1"/>
          </p:cNvPicPr>
          <p:nvPr/>
        </p:nvPicPr>
        <p:blipFill>
          <a:blip r:embed="rId9"/>
          <a:stretch>
            <a:fillRect/>
          </a:stretch>
        </p:blipFill>
        <p:spPr>
          <a:xfrm>
            <a:off x="7614285" y="1471490"/>
            <a:ext cx="152400" cy="152400"/>
          </a:xfrm>
          <a:prstGeom prst="rect">
            <a:avLst/>
          </a:prstGeom>
        </p:spPr>
      </p:pic>
      <p:pic>
        <p:nvPicPr>
          <p:cNvPr id="9" name="Image 7" descr="preencoded.png"/>
          <p:cNvPicPr>
            <a:picLocks noChangeAspect="1"/>
          </p:cNvPicPr>
          <p:nvPr/>
        </p:nvPicPr>
        <p:blipFill>
          <a:blip r:embed="rId9"/>
          <a:stretch>
            <a:fillRect/>
          </a:stretch>
        </p:blipFill>
        <p:spPr>
          <a:xfrm>
            <a:off x="7614285" y="2042990"/>
            <a:ext cx="152400" cy="152400"/>
          </a:xfrm>
          <a:prstGeom prst="rect">
            <a:avLst/>
          </a:prstGeom>
        </p:spPr>
      </p:pic>
      <p:pic>
        <p:nvPicPr>
          <p:cNvPr id="10" name="Image 8" descr="preencoded.png"/>
          <p:cNvPicPr>
            <a:picLocks noChangeAspect="1"/>
          </p:cNvPicPr>
          <p:nvPr/>
        </p:nvPicPr>
        <p:blipFill>
          <a:blip r:embed="rId9"/>
          <a:stretch>
            <a:fillRect/>
          </a:stretch>
        </p:blipFill>
        <p:spPr>
          <a:xfrm>
            <a:off x="7614285" y="2614490"/>
            <a:ext cx="152400" cy="152400"/>
          </a:xfrm>
          <a:prstGeom prst="rect">
            <a:avLst/>
          </a:prstGeom>
        </p:spPr>
      </p:pic>
      <p:pic>
        <p:nvPicPr>
          <p:cNvPr id="11" name="Image 9" descr="preencoded.png"/>
          <p:cNvPicPr>
            <a:picLocks noChangeAspect="1"/>
          </p:cNvPicPr>
          <p:nvPr/>
        </p:nvPicPr>
        <p:blipFill>
          <a:blip r:embed="rId10"/>
          <a:stretch>
            <a:fillRect/>
          </a:stretch>
        </p:blipFill>
        <p:spPr>
          <a:xfrm>
            <a:off x="7628448" y="3717485"/>
            <a:ext cx="4171950" cy="2619620"/>
          </a:xfrm>
          <a:prstGeom prst="rect">
            <a:avLst/>
          </a:prstGeom>
        </p:spPr>
      </p:pic>
      <p:pic>
        <p:nvPicPr>
          <p:cNvPr id="12" name="Image 10" descr="preencoded.png"/>
          <p:cNvPicPr>
            <a:picLocks noChangeAspect="1"/>
          </p:cNvPicPr>
          <p:nvPr/>
        </p:nvPicPr>
        <p:blipFill>
          <a:blip r:embed="rId11"/>
          <a:stretch>
            <a:fillRect/>
          </a:stretch>
        </p:blipFill>
        <p:spPr>
          <a:xfrm>
            <a:off x="7742748" y="3865245"/>
            <a:ext cx="190500" cy="254000"/>
          </a:xfrm>
          <a:prstGeom prst="rect">
            <a:avLst/>
          </a:prstGeom>
        </p:spPr>
      </p:pic>
      <p:sp>
        <p:nvSpPr>
          <p:cNvPr id="13" name="Text 0"/>
          <p:cNvSpPr/>
          <p:nvPr/>
        </p:nvSpPr>
        <p:spPr>
          <a:xfrm>
            <a:off x="381000" y="152400"/>
            <a:ext cx="11430000" cy="342900"/>
          </a:xfrm>
          <a:prstGeom prst="rect">
            <a:avLst/>
          </a:prstGeom>
          <a:noFill/>
          <a:ln/>
        </p:spPr>
        <p:txBody>
          <a:bodyPr vert="horz" wrap="square" lIns="0" tIns="0" rIns="0" bIns="0" rtlCol="0" anchor="t"/>
          <a:lstStyle/>
          <a:p>
            <a:pPr marL="0" indent="0">
              <a:lnSpc>
                <a:spcPts val="2700"/>
              </a:lnSpc>
              <a:buNone/>
            </a:pPr>
            <a:r>
              <a:rPr lang="en-US" sz="3600" b="1" dirty="0">
                <a:solidFill>
                  <a:srgbClr val="FFFFFF"/>
                </a:solidFill>
                <a:latin typeface="Cascadia Code SemiBold" panose="020B0609020000020004" pitchFamily="49" charset="0"/>
                <a:cs typeface="Cascadia Code SemiBold" panose="020B0609020000020004" pitchFamily="49" charset="0"/>
              </a:rPr>
              <a:t>Supervivencia</a:t>
            </a:r>
            <a:r>
              <a:rPr lang="en-US" sz="3200" b="1" dirty="0">
                <a:solidFill>
                  <a:srgbClr val="FFFFFF"/>
                </a:solidFill>
                <a:latin typeface="Montserrat" pitchFamily="34" charset="0"/>
                <a:ea typeface="Montserrat" pitchFamily="34" charset="-122"/>
                <a:cs typeface="Montserrat" pitchFamily="34" charset="-120"/>
              </a:rPr>
              <a:t> por Clase Social</a:t>
            </a:r>
            <a:endParaRPr lang="en-US" sz="3200" dirty="0"/>
          </a:p>
        </p:txBody>
      </p:sp>
      <p:sp>
        <p:nvSpPr>
          <p:cNvPr id="14" name="Text 1"/>
          <p:cNvSpPr/>
          <p:nvPr/>
        </p:nvSpPr>
        <p:spPr>
          <a:xfrm>
            <a:off x="7919085" y="1014290"/>
            <a:ext cx="5006340" cy="304800"/>
          </a:xfrm>
          <a:prstGeom prst="rect">
            <a:avLst/>
          </a:prstGeom>
          <a:noFill/>
          <a:ln/>
        </p:spPr>
        <p:txBody>
          <a:bodyPr vert="horz" wrap="square" lIns="0" tIns="0" rIns="0" bIns="0" rtlCol="0" anchor="t"/>
          <a:lstStyle/>
          <a:p>
            <a:pPr marL="0" indent="0">
              <a:lnSpc>
                <a:spcPts val="2400"/>
              </a:lnSpc>
              <a:buNone/>
            </a:pPr>
            <a:r>
              <a:rPr lang="en-US" sz="1800" b="1" dirty="0">
                <a:solidFill>
                  <a:srgbClr val="1F2937"/>
                </a:solidFill>
                <a:latin typeface="Montserrat" pitchFamily="34" charset="0"/>
                <a:ea typeface="Montserrat" pitchFamily="34" charset="-122"/>
                <a:cs typeface="Montserrat" pitchFamily="34" charset="-120"/>
              </a:rPr>
              <a:t> Análisis de Resultados</a:t>
            </a:r>
            <a:endParaRPr lang="en-US" sz="1800" dirty="0"/>
          </a:p>
        </p:txBody>
      </p:sp>
      <p:sp>
        <p:nvSpPr>
          <p:cNvPr id="15" name="Text 2"/>
          <p:cNvSpPr/>
          <p:nvPr/>
        </p:nvSpPr>
        <p:spPr>
          <a:xfrm>
            <a:off x="7842884" y="1433389"/>
            <a:ext cx="3968115" cy="912495"/>
          </a:xfrm>
          <a:prstGeom prst="rect">
            <a:avLst/>
          </a:prstGeom>
          <a:noFill/>
          <a:ln/>
        </p:spPr>
        <p:txBody>
          <a:bodyPr vert="horz" wrap="square" lIns="0" tIns="0" rIns="0" bIns="0" rtlCol="0" anchor="t"/>
          <a:lstStyle/>
          <a:p>
            <a:pPr marL="0" indent="0" algn="l">
              <a:lnSpc>
                <a:spcPts val="1800"/>
              </a:lnSpc>
              <a:buNone/>
            </a:pPr>
            <a:r>
              <a:rPr lang="en-US" sz="1600" b="1" dirty="0">
                <a:solidFill>
                  <a:srgbClr val="374151"/>
                </a:solidFill>
                <a:latin typeface="Montserrat" pitchFamily="34" charset="0"/>
                <a:ea typeface="Montserrat" pitchFamily="34" charset="-122"/>
                <a:cs typeface="Montserrat" pitchFamily="34" charset="-120"/>
              </a:rPr>
              <a:t>Primera Clase (24.07% del pasaje)</a:t>
            </a:r>
            <a:r>
              <a:rPr lang="en-US" sz="1600" dirty="0">
                <a:solidFill>
                  <a:srgbClr val="374151"/>
                </a:solidFill>
                <a:latin typeface="Montserrat" pitchFamily="34" charset="0"/>
                <a:ea typeface="Montserrat" pitchFamily="34" charset="-122"/>
                <a:cs typeface="Montserrat" pitchFamily="34" charset="-120"/>
              </a:rPr>
              <a:t>: 62.6% de supervivencia</a:t>
            </a:r>
            <a:endParaRPr lang="en-US" sz="1600" dirty="0"/>
          </a:p>
        </p:txBody>
      </p:sp>
      <p:sp>
        <p:nvSpPr>
          <p:cNvPr id="16" name="Text 3"/>
          <p:cNvSpPr/>
          <p:nvPr/>
        </p:nvSpPr>
        <p:spPr>
          <a:xfrm>
            <a:off x="7842884" y="2004889"/>
            <a:ext cx="3968115" cy="912495"/>
          </a:xfrm>
          <a:prstGeom prst="rect">
            <a:avLst/>
          </a:prstGeom>
          <a:noFill/>
          <a:ln/>
        </p:spPr>
        <p:txBody>
          <a:bodyPr vert="horz" wrap="square" lIns="0" tIns="0" rIns="0" bIns="0" rtlCol="0" anchor="t"/>
          <a:lstStyle/>
          <a:p>
            <a:pPr marL="0" indent="0" algn="l">
              <a:lnSpc>
                <a:spcPts val="1800"/>
              </a:lnSpc>
              <a:buNone/>
            </a:pPr>
            <a:r>
              <a:rPr lang="en-US" sz="1600" b="1" dirty="0">
                <a:solidFill>
                  <a:srgbClr val="374151"/>
                </a:solidFill>
                <a:latin typeface="Montserrat" pitchFamily="34" charset="0"/>
                <a:ea typeface="Montserrat" pitchFamily="34" charset="-122"/>
                <a:cs typeface="Montserrat" pitchFamily="34" charset="-120"/>
              </a:rPr>
              <a:t>Segunda Clase (20.70% del pasaje)</a:t>
            </a:r>
            <a:r>
              <a:rPr lang="en-US" sz="1600" dirty="0">
                <a:solidFill>
                  <a:srgbClr val="374151"/>
                </a:solidFill>
                <a:latin typeface="Montserrat" pitchFamily="34" charset="0"/>
                <a:ea typeface="Montserrat" pitchFamily="34" charset="-122"/>
                <a:cs typeface="Montserrat" pitchFamily="34" charset="-120"/>
              </a:rPr>
              <a:t>: 47.3% de supervivencia</a:t>
            </a:r>
            <a:endParaRPr lang="en-US" sz="1600" dirty="0"/>
          </a:p>
        </p:txBody>
      </p:sp>
      <p:sp>
        <p:nvSpPr>
          <p:cNvPr id="17" name="Text 4"/>
          <p:cNvSpPr/>
          <p:nvPr/>
        </p:nvSpPr>
        <p:spPr>
          <a:xfrm>
            <a:off x="7842884" y="2576390"/>
            <a:ext cx="3968115" cy="564126"/>
          </a:xfrm>
          <a:prstGeom prst="rect">
            <a:avLst/>
          </a:prstGeom>
          <a:noFill/>
          <a:ln/>
        </p:spPr>
        <p:txBody>
          <a:bodyPr vert="horz" wrap="square" lIns="0" tIns="0" rIns="0" bIns="0" rtlCol="0" anchor="t"/>
          <a:lstStyle/>
          <a:p>
            <a:pPr marL="0" indent="0" algn="l">
              <a:lnSpc>
                <a:spcPts val="1800"/>
              </a:lnSpc>
              <a:buNone/>
            </a:pPr>
            <a:r>
              <a:rPr lang="en-US" sz="1600" b="1" dirty="0">
                <a:solidFill>
                  <a:srgbClr val="374151"/>
                </a:solidFill>
                <a:latin typeface="Montserrat" pitchFamily="34" charset="0"/>
                <a:ea typeface="Montserrat" pitchFamily="34" charset="-122"/>
                <a:cs typeface="Montserrat" pitchFamily="34" charset="-120"/>
              </a:rPr>
              <a:t>Tercera Clase (55.23% del pasaje)</a:t>
            </a:r>
            <a:r>
              <a:rPr lang="en-US" sz="1600" dirty="0">
                <a:solidFill>
                  <a:srgbClr val="374151"/>
                </a:solidFill>
                <a:latin typeface="Montserrat" pitchFamily="34" charset="0"/>
                <a:ea typeface="Montserrat" pitchFamily="34" charset="-122"/>
                <a:cs typeface="Montserrat" pitchFamily="34" charset="-120"/>
              </a:rPr>
              <a:t>: 24.2% de supervivencia</a:t>
            </a:r>
            <a:endParaRPr lang="en-US" sz="1600" dirty="0"/>
          </a:p>
        </p:txBody>
      </p:sp>
      <p:sp>
        <p:nvSpPr>
          <p:cNvPr id="18" name="Text 5"/>
          <p:cNvSpPr/>
          <p:nvPr/>
        </p:nvSpPr>
        <p:spPr>
          <a:xfrm>
            <a:off x="7933248" y="3831785"/>
            <a:ext cx="3943350" cy="1143000"/>
          </a:xfrm>
          <a:prstGeom prst="rect">
            <a:avLst/>
          </a:prstGeom>
          <a:noFill/>
          <a:ln/>
        </p:spPr>
        <p:txBody>
          <a:bodyPr vert="horz" wrap="square" lIns="0" tIns="0" rIns="0" bIns="0" rtlCol="0" anchor="t"/>
          <a:lstStyle/>
          <a:p>
            <a:pPr marL="0" indent="0">
              <a:buNone/>
            </a:pPr>
            <a:r>
              <a:rPr lang="en-US" sz="2000" dirty="0">
                <a:solidFill>
                  <a:srgbClr val="374151"/>
                </a:solidFill>
                <a:latin typeface="Montserrat" pitchFamily="34" charset="0"/>
                <a:ea typeface="Montserrat" pitchFamily="34" charset="-122"/>
                <a:cs typeface="Montserrat" pitchFamily="34" charset="-120"/>
              </a:rPr>
              <a:t> </a:t>
            </a:r>
            <a:r>
              <a:rPr lang="en-US" sz="2000" b="1" dirty="0">
                <a:solidFill>
                  <a:srgbClr val="374151"/>
                </a:solidFill>
                <a:latin typeface="Montserrat" pitchFamily="34" charset="0"/>
                <a:ea typeface="Montserrat" pitchFamily="34" charset="-122"/>
                <a:cs typeface="Montserrat" pitchFamily="34" charset="-120"/>
              </a:rPr>
              <a:t>Conclusión:</a:t>
            </a:r>
            <a:r>
              <a:rPr lang="en-US" sz="2000" dirty="0">
                <a:solidFill>
                  <a:srgbClr val="374151"/>
                </a:solidFill>
                <a:latin typeface="Montserrat" pitchFamily="34" charset="0"/>
                <a:ea typeface="Montserrat" pitchFamily="34" charset="-122"/>
                <a:cs typeface="Montserrat" pitchFamily="34" charset="-120"/>
              </a:rPr>
              <a:t> La clase social estaba claramente correlacionada con la probabilidad de supervivencia, mostrando una jerarquía socioeconómica que influyó en el acceso a los botes salvavidas.</a:t>
            </a:r>
            <a:endParaRPr lang="en-US" sz="2000" dirty="0"/>
          </a:p>
        </p:txBody>
      </p:sp>
      <p:sp>
        <p:nvSpPr>
          <p:cNvPr id="19" name="Text 6"/>
          <p:cNvSpPr/>
          <p:nvPr/>
        </p:nvSpPr>
        <p:spPr>
          <a:xfrm>
            <a:off x="11706225" y="6515100"/>
            <a:ext cx="308610" cy="190500"/>
          </a:xfrm>
          <a:prstGeom prst="rect">
            <a:avLst/>
          </a:prstGeom>
          <a:noFill/>
          <a:ln/>
        </p:spPr>
        <p:txBody>
          <a:bodyPr vert="horz" wrap="square" lIns="0" tIns="0" rIns="0" bIns="0" rtlCol="0" anchor="t"/>
          <a:lstStyle/>
          <a:p>
            <a:pPr marL="0" indent="0">
              <a:lnSpc>
                <a:spcPts val="1500"/>
              </a:lnSpc>
              <a:buNone/>
            </a:pPr>
            <a:r>
              <a:rPr lang="en-US" sz="1050" dirty="0">
                <a:solidFill>
                  <a:srgbClr val="6B7280"/>
                </a:solidFill>
                <a:latin typeface="Montserrat" pitchFamily="34" charset="0"/>
                <a:ea typeface="Montserrat" pitchFamily="34" charset="-122"/>
                <a:cs typeface="Montserrat" pitchFamily="34" charset="-120"/>
              </a:rPr>
              <a:t>9/12</a:t>
            </a:r>
            <a:endParaRPr lang="en-US" sz="1050" dirty="0"/>
          </a:p>
        </p:txBody>
      </p:sp>
      <p:pic>
        <p:nvPicPr>
          <p:cNvPr id="21" name="Imagen 20">
            <a:extLst>
              <a:ext uri="{FF2B5EF4-FFF2-40B4-BE49-F238E27FC236}">
                <a16:creationId xmlns:a16="http://schemas.microsoft.com/office/drawing/2014/main" id="{68AC46B5-C5E1-4EFF-8AEA-38C9CA647701}"/>
              </a:ext>
            </a:extLst>
          </p:cNvPr>
          <p:cNvPicPr>
            <a:picLocks noChangeAspect="1"/>
          </p:cNvPicPr>
          <p:nvPr/>
        </p:nvPicPr>
        <p:blipFill>
          <a:blip r:embed="rId12"/>
          <a:stretch>
            <a:fillRect/>
          </a:stretch>
        </p:blipFill>
        <p:spPr>
          <a:xfrm>
            <a:off x="1444584" y="3831926"/>
            <a:ext cx="4219616" cy="284120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183</TotalTime>
  <Words>1148</Words>
  <Application>Microsoft Office PowerPoint</Application>
  <PresentationFormat>Widescreen</PresentationFormat>
  <Paragraphs>180</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Cascadia Code SemiBold</vt:lpstr>
      <vt:lpstr>Montserrat</vt:lpstr>
      <vt:lpstr>OCR A Extended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Leonardo Durán Cuenca</cp:lastModifiedBy>
  <cp:revision>4</cp:revision>
  <dcterms:created xsi:type="dcterms:W3CDTF">2025-12-03T19:50:32Z</dcterms:created>
  <dcterms:modified xsi:type="dcterms:W3CDTF">2025-12-03T23:44:59Z</dcterms:modified>
</cp:coreProperties>
</file>